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54"/>
  </p:notesMasterIdLst>
  <p:handoutMasterIdLst>
    <p:handoutMasterId r:id="rId55"/>
  </p:handout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6" r:id="rId5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Ctr="0" compatLnSpc="0"/>
          <a:lstStyle/>
          <a:p>
            <a:pPr hangingPunct="0">
              <a:defRPr sz="1400"/>
            </a:pPr>
            <a:endParaRPr lang="hr-HR" sz="1200"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Rezervirano mjesto datuma 2"/>
          <p:cNvSpPr txBox="1">
            <a:spLocks noGrp="1"/>
          </p:cNvSpPr>
          <p:nvPr>
            <p:ph type="dt" sz="quarter" idx="1"/>
          </p:nvPr>
        </p:nvSpPr>
        <p:spPr>
          <a:xfrm>
            <a:off x="3881795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Ctr="0" compatLnSpc="0"/>
          <a:lstStyle/>
          <a:p>
            <a:pPr algn="r" hangingPunct="0">
              <a:defRPr sz="1400"/>
            </a:pPr>
            <a:endParaRPr lang="hr-HR" sz="1200"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Rezervirano mjesto podnožja 3"/>
          <p:cNvSpPr txBox="1">
            <a:spLocks noGrp="1"/>
          </p:cNvSpPr>
          <p:nvPr>
            <p:ph type="ftr" sz="quarter" idx="2"/>
          </p:nvPr>
        </p:nvSpPr>
        <p:spPr>
          <a:xfrm>
            <a:off x="0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anchorCtr="0" compatLnSpc="0"/>
          <a:lstStyle/>
          <a:p>
            <a:pPr hangingPunct="0">
              <a:defRPr sz="1400"/>
            </a:pPr>
            <a:endParaRPr lang="hr-HR" sz="1200"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Rezervirano mjesto broja slajda 4"/>
          <p:cNvSpPr txBox="1">
            <a:spLocks noGrp="1"/>
          </p:cNvSpPr>
          <p:nvPr>
            <p:ph type="sldNum" sz="quarter" idx="3"/>
          </p:nvPr>
        </p:nvSpPr>
        <p:spPr>
          <a:xfrm>
            <a:off x="3881795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anchorCtr="0" compatLnSpc="0"/>
          <a:lstStyle/>
          <a:p>
            <a:pPr algn="r" hangingPunct="0">
              <a:defRPr sz="1400"/>
            </a:pPr>
            <a:fld id="{24795967-99DA-48AA-B70F-EC686E746147}" type="slidenum">
              <a:t>‹#›</a:t>
            </a:fld>
            <a:endParaRPr lang="hr-HR" sz="1200"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4017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hr-HR"/>
          </a:p>
        </p:txBody>
      </p:sp>
      <p:sp>
        <p:nvSpPr>
          <p:cNvPr id="4" name="Rezervirano mjesto zaglavlj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hr-H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5" name="Rezervirano mjesto datuma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hr-H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6" name="Rezervirano mjesto podnožja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hr-H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7" name="Rezervirano mjesto broja slajda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hr-H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7BDAA56D-E50C-4B45-BFAD-F11FC8F8441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8301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hr-HR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6839"/>
          </a:xfrm>
        </p:spPr>
        <p:txBody>
          <a:bodyPr wrap="square" lIns="90000" tIns="45000" rIns="90000" bIns="45000" anchor="t"/>
          <a:lstStyle/>
          <a:p>
            <a:pPr lvl="0" algn="l" hangingPunct="1"/>
            <a:fld id="{97CB3AFD-E431-402F-83CC-2BF8A153566C}" type="slidenum">
              <a:t>39</a:t>
            </a:fld>
            <a:endParaRPr lang="hr-HR" sz="1800">
              <a:solidFill>
                <a:srgbClr val="000000"/>
              </a:solidFill>
              <a:latin typeface="+mn-lt" pitchFamily="18"/>
              <a:ea typeface="+mn-ea" pitchFamily="2"/>
              <a:cs typeface="+mn-c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 wrap="square" lIns="90000" tIns="45000" rIns="90000" bIns="45000" anchor="t"/>
          <a:lstStyle/>
          <a:p>
            <a:pPr lvl="0"/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Rezervirano mjesto bilježaka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35C368-914D-40FB-AB15-612A5C1D4F66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683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CE7971-4809-475A-8C8F-E85D19D16BED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664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15138" y="274638"/>
            <a:ext cx="2117725" cy="5856287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05538" cy="58562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F6BF5C-455D-413E-BAC3-32EFC9452C6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6114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A1F490-7DCD-4F83-877B-8DC27D83F69F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4149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BD3996-A09F-4292-AB78-E4F6C697EE96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9713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9FA62-5F97-44C2-BB20-E22FB3256F30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4923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0ADC3-1DFF-4980-964E-785878663E89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4856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2451D2-82C0-416B-8464-2F27EE8546EA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4528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50A5D8-8FE4-4E79-B763-B3D5040190E2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468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E136BB-5D20-4FBC-B742-D5A152848BF0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1287581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AC01920-D483-4B7A-87E9-E8D2DECBFC34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19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2DDA57-11F0-4E3E-9850-3167F62602F2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08627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13D18D-67FF-4695-818A-767BCB56A20A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821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0F0CEFA-EAE9-484D-A669-F569AD038694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8057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43700" y="360363"/>
            <a:ext cx="2095500" cy="577056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60363"/>
            <a:ext cx="6134100" cy="577056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48A0F6-2950-449E-BE36-43370C2D70B7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0802612-A9F4-4DB8-9760-9D37C5B5468B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3163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FD9709-4BE0-4354-AA7C-794ABA00E3A2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7017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C61DF6-C681-44F2-AB54-449A33EB9B14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88143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C853AE2-D4F4-4D81-9B21-5B1BE6899B67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0237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C832C9-E00E-4860-8971-65C430B3F9CA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40549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87D0B1-AADA-41A3-BA87-24BB9EF08BD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17603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0B7ED8-9AAD-410E-BC15-35536017CB68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92849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D423B36-2C03-4E6C-9920-74562B892B2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737346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86B3BE-15E8-4EC0-A791-304C5416A4F4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60793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4A87B5-694C-4D08-BEE4-18926B1ABC00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51488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887F814-CD33-4066-8FC7-3F68A65B1940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7221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5C559F-B4F3-48D1-ABA7-78C9E53CA98F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97705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831DA9-EFE9-4CB2-AFD5-330C3E4F0755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361636-1D73-4BCF-AB30-44048C97DAF5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68969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28FB9F-313B-437A-866C-E7190936C183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2577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DD5530-F30E-47A0-8B3F-E1792D686DA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17306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921599-883F-432A-B6BA-655A07C25B1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6512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754765F-AA01-47F2-AA8F-D8DDCDB401F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77488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9B1AAE-E6B9-45EB-B73E-AC7530CE6938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80432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BD46F8E-23F1-4B2A-BCE5-30CDD218CE86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589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A980A22-B991-4131-A252-221C9C03126F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98331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CA3955-DB1F-4260-9093-6CFC5AE9A63F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8625500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792FB5-8F13-4840-96DA-53F4B9832F4C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82464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A944E5-8A27-4E93-A65A-C1237B2A3CA2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28702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99D15E-0E73-495A-B922-05470F91B66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33317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376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376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2AEF88A-3700-4483-930C-D4B5F84B589B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905E5A-6DDF-4776-8980-5312C9719150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591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4B74A5-9AA5-4F74-BDEC-D923FE967FB8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413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CAA894A-76FB-490E-97F4-3E3E62D31F97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43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5C741A-CF4C-4444-9B25-2DEB7A13E613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14099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7AC8218-E199-401C-A90B-B296267CCD4A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039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10AF671-FA0D-46C7-839B-FD735ECD0CC4}" type="datetime1">
              <a:rPr lang="hr-HR" smtClean="0"/>
              <a:pPr lvl="0"/>
              <a:t>22.1.2026.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B8FE85-26C8-4C27-B038-A3DD6F393939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405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540212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1435680" y="274320"/>
            <a:ext cx="749772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x-none"/>
              <a:t>Click to edit the title text formatClick to edit Master title style</a:t>
            </a:r>
          </a:p>
        </p:txBody>
      </p:sp>
      <p:sp>
        <p:nvSpPr>
          <p:cNvPr id="8" name="Date Placeholder 2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10AF671-FA0D-46C7-839B-FD735ECD0CC4}" type="datetime1">
              <a:rPr lang="hr-HR"/>
              <a:pPr lvl="0"/>
              <a:t>22.1.2026.</a:t>
            </a:fld>
            <a:endParaRPr lang="hr-HR"/>
          </a:p>
        </p:txBody>
      </p:sp>
      <p:sp>
        <p:nvSpPr>
          <p:cNvPr id="9" name="Footer Placeholder 3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hr-H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10" name="Slide Number Placeholder 4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E172D64-99DD-4F6D-A631-32E6655E1D44}" type="slidenum">
              <a:t>‹#›</a:t>
            </a:fld>
            <a:endParaRPr lang="hr-HR"/>
          </a:p>
        </p:txBody>
      </p:sp>
      <p:sp>
        <p:nvSpPr>
          <p:cNvPr id="11" name="Rezervirano mjesto teksta 10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l" rtl="0" hangingPunct="1">
        <a:spcBef>
          <a:spcPts val="0"/>
        </a:spcBef>
        <a:spcAft>
          <a:spcPts val="0"/>
        </a:spcAft>
        <a:buNone/>
        <a:tabLst/>
        <a:defRPr lang="x-none" sz="4300" b="0" i="0" u="none" strike="noStrike" kern="1200" spc="0">
          <a:ln>
            <a:noFill/>
          </a:ln>
          <a:solidFill>
            <a:srgbClr val="572314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algn="l" rtl="0" hangingPunct="1">
        <a:lnSpc>
          <a:spcPct val="100000"/>
        </a:lnSpc>
        <a:spcBef>
          <a:spcPts val="0"/>
        </a:spcBef>
        <a:spcAft>
          <a:spcPts val="1417"/>
        </a:spcAft>
        <a:tabLst/>
        <a:defRPr lang="x-none" sz="32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540212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Title 13"/>
          <p:cNvSpPr txBox="1">
            <a:spLocks noGrp="1"/>
          </p:cNvSpPr>
          <p:nvPr>
            <p:ph type="title"/>
          </p:nvPr>
        </p:nvSpPr>
        <p:spPr>
          <a:xfrm>
            <a:off x="1432439" y="360000"/>
            <a:ext cx="7406280" cy="1471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x-none"/>
              <a:t>Click to edit the title text formatClick to edit Master title style</a:t>
            </a:r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1948A0F6-2950-449E-BE36-43370C2D70B7}" type="datetime1">
              <a:rPr lang="hr-HR"/>
              <a:pPr lvl="0"/>
              <a:t>22.1.2026.</a:t>
            </a:fld>
            <a:endParaRPr lang="hr-HR"/>
          </a:p>
        </p:txBody>
      </p:sp>
      <p:sp>
        <p:nvSpPr>
          <p:cNvPr id="9" name="Footer Placeholder 19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hr-H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10" name="Slide Number Placeholder 9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945CE1F-5F55-4AD7-BFD5-488138011786}" type="slidenum">
              <a:t>‹#›</a:t>
            </a:fld>
            <a:endParaRPr lang="hr-HR"/>
          </a:p>
        </p:txBody>
      </p:sp>
      <p:sp>
        <p:nvSpPr>
          <p:cNvPr id="11" name="Oval 7"/>
          <p:cNvSpPr/>
          <p:nvPr/>
        </p:nvSpPr>
        <p:spPr>
          <a:xfrm>
            <a:off x="921600" y="1413720"/>
            <a:ext cx="209880" cy="2098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>
              <a:fillToRect l="70000" t="30000" r="30000" b="70000"/>
            </a:path>
          </a:gradFill>
          <a:ln w="2160">
            <a:solidFill>
              <a:srgbClr val="308DA4">
                <a:alpha val="60000"/>
              </a:srgbClr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Oval 8"/>
          <p:cNvSpPr/>
          <p:nvPr/>
        </p:nvSpPr>
        <p:spPr>
          <a:xfrm>
            <a:off x="1157040" y="1344960"/>
            <a:ext cx="63720" cy="63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12600">
            <a:solidFill>
              <a:srgbClr val="317F93">
                <a:alpha val="60000"/>
              </a:srgbClr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3" name="Rezervirano mjesto teksta 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lvl="0" algn="l" rtl="0" hangingPunct="1">
        <a:spcBef>
          <a:spcPts val="0"/>
        </a:spcBef>
        <a:spcAft>
          <a:spcPts val="0"/>
        </a:spcAft>
        <a:buNone/>
        <a:tabLst/>
        <a:defRPr lang="x-none" sz="4300" b="0" i="0" u="none" strike="noStrike" kern="1200" spc="0">
          <a:ln>
            <a:noFill/>
          </a:ln>
          <a:solidFill>
            <a:srgbClr val="572314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algn="l" rtl="0" hangingPunct="1">
        <a:lnSpc>
          <a:spcPct val="100000"/>
        </a:lnSpc>
        <a:spcBef>
          <a:spcPts val="0"/>
        </a:spcBef>
        <a:spcAft>
          <a:spcPts val="1417"/>
        </a:spcAft>
        <a:tabLst/>
        <a:defRPr lang="x-none" sz="32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540212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1014839" y="0"/>
            <a:ext cx="81287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Date Placeholder 1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8831DA9-EFE9-4CB2-AFD5-330C3E4F0755}" type="datetime1">
              <a:rPr lang="hr-HR"/>
              <a:pPr lvl="0"/>
              <a:t>22.1.2026.</a:t>
            </a:fld>
            <a:endParaRPr lang="hr-HR"/>
          </a:p>
        </p:txBody>
      </p:sp>
      <p:sp>
        <p:nvSpPr>
          <p:cNvPr id="9" name="Footer Placeholder 2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hr-H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10" name="Slide Number Placeholder 3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9243E49-4854-4CBB-8A2A-E9F8458046E8}" type="slidenum">
              <a:t>‹#›</a:t>
            </a:fld>
            <a:endParaRPr lang="hr-HR"/>
          </a:p>
        </p:txBody>
      </p:sp>
      <p:sp>
        <p:nvSpPr>
          <p:cNvPr id="11" name="Rectangle 5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Rezervirano mjesto naslova 1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x-none"/>
          </a:p>
        </p:txBody>
      </p:sp>
      <p:sp>
        <p:nvSpPr>
          <p:cNvPr id="13" name="Rezervirano mjesto teksta 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hangingPunct="1">
        <a:tabLst/>
        <a:defRPr lang="x-none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</a:defRPr>
      </a:lvl1pPr>
    </p:titleStyle>
    <p:bodyStyle>
      <a:lvl1pPr algn="l" rtl="0" hangingPunct="1">
        <a:lnSpc>
          <a:spcPct val="100000"/>
        </a:lnSpc>
        <a:spcBef>
          <a:spcPts val="0"/>
        </a:spcBef>
        <a:spcAft>
          <a:spcPts val="1417"/>
        </a:spcAft>
        <a:tabLst/>
        <a:defRPr lang="x-none" sz="32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</a:defRPr>
      </a:lvl1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540212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x-none"/>
              <a:t>Click to edit the title text formatClick to edit Master title style</a:t>
            </a:r>
          </a:p>
        </p:txBody>
      </p:sp>
      <p:sp>
        <p:nvSpPr>
          <p:cNvPr id="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435680" y="1447919"/>
            <a:ext cx="7497720" cy="4800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5"/>
            <a:r>
              <a:rPr lang="en-US"/>
              <a:t>Sixth Outline Level</a:t>
            </a:r>
          </a:p>
          <a:p>
            <a:pPr lvl="6"/>
            <a:r>
              <a:rPr lang="en-US"/>
              <a:t>Seventh Outline Level</a:t>
            </a:r>
          </a:p>
          <a:p>
            <a:pPr lvl="7"/>
            <a:r>
              <a:rPr lang="en-US"/>
              <a:t>Eighth Outline Level</a:t>
            </a:r>
          </a:p>
          <a:p>
            <a:pPr lvl="0"/>
            <a:r>
              <a:rPr lang="en-US"/>
              <a:t>Ninth Outline LevelClick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2AEF88A-3700-4483-930C-D4B5F84B589B}" type="datetime1">
              <a:rPr lang="hr-HR"/>
              <a:pPr lvl="0"/>
              <a:t>22.1.2026.</a:t>
            </a:fld>
            <a:endParaRPr lang="hr-HR"/>
          </a:p>
        </p:txBody>
      </p:sp>
      <p:sp>
        <p:nvSpPr>
          <p:cNvPr id="10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hr-H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hr-HR"/>
          </a:p>
        </p:txBody>
      </p:sp>
      <p:sp>
        <p:nvSpPr>
          <p:cNvPr id="11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6B7D2F8-5489-4D2B-95C6-E520AF5B4164}" type="slidenum"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lvl="0" algn="l" rtl="0" hangingPunct="1">
        <a:spcBef>
          <a:spcPts val="0"/>
        </a:spcBef>
        <a:spcAft>
          <a:spcPts val="0"/>
        </a:spcAft>
        <a:buNone/>
        <a:tabLst/>
        <a:defRPr lang="x-none" sz="4300" b="0" i="0" u="none" strike="noStrike" kern="1200" spc="0">
          <a:ln>
            <a:noFill/>
          </a:ln>
          <a:solidFill>
            <a:srgbClr val="572314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lv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1pPr>
      <a:lvl2pPr lvl="1">
        <a:buSzPct val="75000"/>
        <a:buFont typeface="StarSymbol"/>
        <a:buChar char="–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2pPr>
      <a:lvl3pPr lvl="2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3pPr>
      <a:lvl4pPr lvl="3">
        <a:buSzPct val="75000"/>
        <a:buFont typeface="StarSymbol"/>
        <a:buChar char="–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4pPr>
      <a:lvl5pPr lvl="4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5pPr>
      <a:lvl6pPr lvl="5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6pPr>
      <a:lvl7pPr lvl="6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7pPr>
      <a:lvl8pPr lvl="7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8pPr>
      <a:lvl9pPr marL="0" marR="0" lvl="0" indent="0" algn="l" rtl="0" hangingPunct="1">
        <a:lnSpc>
          <a:spcPct val="100000"/>
        </a:lnSpc>
        <a:spcBef>
          <a:spcPts val="601"/>
        </a:spcBef>
        <a:spcAft>
          <a:spcPts val="1417"/>
        </a:spcAft>
        <a:buClr>
          <a:srgbClr val="3891A7"/>
        </a:buClr>
        <a:buSzPct val="80000"/>
        <a:buFont typeface="Wingdings 2"/>
        <a:buChar char="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70760" y="216000"/>
            <a:ext cx="7725240" cy="1439639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6000" b="1" dirty="0"/>
              <a:t>E S E J</a:t>
            </a:r>
            <a:r>
              <a:rPr lang="hr-HR" sz="6000" b="1" dirty="0"/>
              <a:t> – </a:t>
            </a:r>
            <a:r>
              <a:rPr lang="x-none" sz="4400" b="1" dirty="0"/>
              <a:t>priprema za pisani dio stručnoga ispita</a:t>
            </a:r>
            <a:br>
              <a:rPr lang="x-none" sz="6000" b="1" dirty="0"/>
            </a:br>
            <a:br>
              <a:rPr lang="hr-HR" sz="6000" b="1" dirty="0"/>
            </a:br>
            <a:r>
              <a:rPr lang="x-none" sz="3600" b="1" dirty="0"/>
              <a:t>OŠ „Malešnica”</a:t>
            </a:r>
            <a:br>
              <a:rPr lang="x-none" sz="3600" b="1" dirty="0"/>
            </a:br>
            <a:r>
              <a:rPr lang="hr-HR" sz="3600" b="1" dirty="0"/>
              <a:t>23</a:t>
            </a:r>
            <a:r>
              <a:rPr lang="x-none" sz="3600" b="1" dirty="0"/>
              <a:t>.</a:t>
            </a:r>
            <a:r>
              <a:rPr lang="hr-HR" sz="3600" b="1" dirty="0"/>
              <a:t> siječnja 2026.</a:t>
            </a:r>
            <a:br>
              <a:rPr lang="x-none" sz="3600" b="1" dirty="0"/>
            </a:br>
            <a:br>
              <a:rPr lang="hr-HR" sz="3600" b="1" dirty="0"/>
            </a:br>
            <a:r>
              <a:rPr lang="x-none" sz="3600" b="1" dirty="0"/>
              <a:t>Predavačica: </a:t>
            </a:r>
            <a:br>
              <a:rPr lang="hr-HR" sz="3600" b="1" dirty="0"/>
            </a:br>
            <a:r>
              <a:rPr lang="x-none" sz="3400" b="1" dirty="0"/>
              <a:t>Sanja Bosak, prof.</a:t>
            </a:r>
            <a:r>
              <a:rPr lang="hr-HR" sz="3400" b="1" dirty="0"/>
              <a:t>, izvrstan savjetnik</a:t>
            </a:r>
            <a:endParaRPr lang="x-none" sz="3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620640"/>
            <a:ext cx="7772039" cy="1151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- morfološka norma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763687" y="2276999"/>
            <a:ext cx="5680391" cy="3311999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sklonidba (deklinacija)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stupnjevanje (komparacija)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sprezanje (konjugacija)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sročnost (kongruencija)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3640" y="188640"/>
            <a:ext cx="7772039" cy="1223639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- sintaktička norma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971600" y="1412279"/>
            <a:ext cx="7632848" cy="3528889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zakonitosti povezivanja jezičnih jedinica u sintagmu, rečenicu i tekst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 stilski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neobilježeni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red riječi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(subjekt – predikat – objekt / priložna oznaka)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pisanje 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nenaglasnica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11640" y="332640"/>
            <a:ext cx="7772039" cy="146952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- leksička norma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115616" y="1944000"/>
            <a:ext cx="7164743" cy="2664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pravilna uporaba riječi i njihova sadržajna povezanost sa sadržajem pisanoga rada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poznavanje značenja riječi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pleonazmi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11640" y="260640"/>
            <a:ext cx="7772039" cy="146952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- pravopisna norma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043608" y="1484784"/>
            <a:ext cx="7632849" cy="4536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70000"/>
              </a:lnSpc>
              <a:spcAft>
                <a:spcPts val="0"/>
              </a:spcAft>
              <a:buNone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- pravila o pisanju velikoga slova; glasova č/ć,dž/đ i glasovnih skupova -ije/-je/-e/-i; zareza (nabrajanje, nizanje, suprotnost, inverzija, umetanje); složenica i polusloženica; kratica i pokrata 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380" y="1484784"/>
            <a:ext cx="8229240" cy="1142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x-none" sz="6000" b="1" dirty="0">
                <a:latin typeface="Times New Roman" pitchFamily="18"/>
                <a:cs typeface="Times New Roman" pitchFamily="18"/>
              </a:rPr>
              <a:t>NAJČEŠĆE POGREŠKE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188640"/>
            <a:ext cx="7772039" cy="863639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Najčešće pravopisne pogreške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979712" y="1061397"/>
            <a:ext cx="6696744" cy="5328592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rukopis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razgodci (rečenični i pravopisni znakovi)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smjenjivanje ije/je/e/i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pisanje glasova č/ć, dž/đ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veliko i malo početno slovo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sastavljeno i nesastavljeno pisanje riječi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pisanje riječi iz stranih jezika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kratice i pokrate (sklonidba) ...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 idx="4294967295"/>
          </p:nvPr>
        </p:nvSpPr>
        <p:spPr>
          <a:xfrm>
            <a:off x="683640" y="260640"/>
            <a:ext cx="7772039" cy="503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Primjeri</a:t>
            </a:r>
          </a:p>
        </p:txBody>
      </p:sp>
      <p:sp>
        <p:nvSpPr>
          <p:cNvPr id="3" name="Podnaslov 2"/>
          <p:cNvSpPr txBox="1">
            <a:spLocks noGrp="1"/>
          </p:cNvSpPr>
          <p:nvPr>
            <p:ph type="subTitle" idx="4294967295"/>
          </p:nvPr>
        </p:nvSpPr>
        <p:spPr>
          <a:xfrm>
            <a:off x="1259632" y="1412776"/>
            <a:ext cx="7056312" cy="4536576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514439" lvl="0" indent="-514080"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Mjesto i nadnevak.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Zagreb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,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4. rujna 2024.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Zagreb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,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4. 9. 2024.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Zagreb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,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4. IX. 2024.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U Zagrebu  4. rujna 2024.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U Zagrebu  4. 9. 2024.</a:t>
            </a:r>
          </a:p>
          <a:p>
            <a:pPr marL="514439" lvl="0" indent="-514080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   U Zagrebu  4. IX. 2024.</a:t>
            </a:r>
          </a:p>
          <a:p>
            <a:pPr marL="514439" lvl="0" indent="-514080"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457200" lvl="0" indent="-456839"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- netočno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:</a:t>
            </a:r>
          </a:p>
          <a:p>
            <a:pPr marL="457200" lvl="0" indent="-456839"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   </a:t>
            </a:r>
            <a:r>
              <a:rPr lang="hr-HR" sz="2400" u="sng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04.</a:t>
            </a:r>
            <a:r>
              <a:rPr lang="hr-HR" sz="24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</a:t>
            </a:r>
            <a:r>
              <a:rPr lang="hr-HR" sz="2400" u="sng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09.</a:t>
            </a:r>
            <a:r>
              <a:rPr lang="hr-HR" sz="24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2024. – </a:t>
            </a:r>
            <a:r>
              <a:rPr lang="hr-HR" sz="2400" dirty="0">
                <a:solidFill>
                  <a:srgbClr val="FF0000"/>
                </a:solidFill>
                <a:latin typeface="+mn-lt"/>
                <a:cs typeface="Times New Roman" pitchFamily="18"/>
              </a:rPr>
              <a:t>0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ne pišemo u jednočlanom broju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imj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slov 2"/>
          <p:cNvSpPr/>
          <p:nvPr/>
        </p:nvSpPr>
        <p:spPr>
          <a:xfrm>
            <a:off x="1178838" y="980728"/>
            <a:ext cx="7497719" cy="532859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Pisanje riječi iz stranih jezika.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a) Ova rečenica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od Komenskyeg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/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Komenskyova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rečenica potiče na 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Ova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Komenskyjeva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highlight>
                  <a:srgbClr val="00FFFF"/>
                </a:highlight>
                <a:ea typeface="Microsoft YaHei" pitchFamily="2"/>
                <a:cs typeface="Times New Roman" pitchFamily="18"/>
              </a:rPr>
              <a:t>(-j)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rečenica potiče na ...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c)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Hemingwayjeva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djela i život imali su značajan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utjecaj na američke pisce njegova vremena. 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Hemingwayeva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djela i život imali su značajan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utjecaj ...    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noProof="1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noProof="1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365760" marR="0" lvl="0" indent="-28296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   </a:t>
            </a:r>
          </a:p>
        </p:txBody>
      </p:sp>
      <p:sp>
        <p:nvSpPr>
          <p:cNvPr id="3" name="Naslov 1"/>
          <p:cNvSpPr txBox="1">
            <a:spLocks noGrp="1"/>
          </p:cNvSpPr>
          <p:nvPr>
            <p:ph type="title" idx="4294967295"/>
          </p:nvPr>
        </p:nvSpPr>
        <p:spPr>
          <a:xfrm>
            <a:off x="971640" y="188640"/>
            <a:ext cx="7497720" cy="41796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Primjeri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imj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15640" y="188640"/>
            <a:ext cx="7497720" cy="63396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Primjeri</a:t>
            </a:r>
          </a:p>
        </p:txBody>
      </p:sp>
      <p:sp>
        <p:nvSpPr>
          <p:cNvPr id="3" name="Podnaslov 2"/>
          <p:cNvSpPr/>
          <p:nvPr/>
        </p:nvSpPr>
        <p:spPr>
          <a:xfrm>
            <a:off x="1259632" y="1124744"/>
            <a:ext cx="7596832" cy="43514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Sastavljeno i nesastavljeno pisanje riječi.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a) Trebate govoriti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na glas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da vas svi dobro čuju.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Trebate govoriti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naglas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...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b)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Što god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proučili, dobro će nam doći. (bilo što)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Pročitat ću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štogod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od literature. (nešto)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365760" marR="0" lvl="0" indent="-28296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15640" y="188640"/>
            <a:ext cx="7497720" cy="63396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Primjeri</a:t>
            </a:r>
          </a:p>
        </p:txBody>
      </p:sp>
      <p:sp>
        <p:nvSpPr>
          <p:cNvPr id="3" name="Podnaslov 2"/>
          <p:cNvSpPr/>
          <p:nvPr/>
        </p:nvSpPr>
        <p:spPr>
          <a:xfrm>
            <a:off x="1250744" y="1124744"/>
            <a:ext cx="7497720" cy="424847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Sastavljeno i nesastavljeno pisanje riječi.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d)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Neslažemo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se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u ničemu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Ne slažemo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ni u čemu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e)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Dva put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smo pročitali knjigu.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Dvaput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smo pročitali knjigu.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11640" y="260640"/>
            <a:ext cx="7772039" cy="1079639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/>
              <a:t>Pisani rad u obliku eseja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331640" y="1052736"/>
            <a:ext cx="6840760" cy="504036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</a:t>
            </a: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tri teme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- obuhvaćaju didaktičko-metodičko i psihološko-pedagoško područje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002060"/>
                </a:solidFill>
                <a:latin typeface="+mn-lt"/>
                <a:cs typeface="Times New Roman" pitchFamily="18"/>
              </a:rPr>
              <a:t>Esej treba sadržavati:</a:t>
            </a:r>
          </a:p>
          <a:p>
            <a:pPr marL="0" lvl="2" indent="0">
              <a:lnSpc>
                <a:spcPct val="150000"/>
              </a:lnSpc>
              <a:spcAft>
                <a:spcPts val="0"/>
              </a:spcAft>
              <a:buClr>
                <a:srgbClr val="0D0D0D"/>
              </a:buClr>
              <a:buChar char="-"/>
            </a:pPr>
            <a:r>
              <a:rPr lang="hr-HR" sz="2800" dirty="0">
                <a:solidFill>
                  <a:srgbClr val="0D0D0D"/>
                </a:solidFill>
                <a:latin typeface="+mn-lt"/>
                <a:cs typeface="Times New Roman" pitchFamily="18"/>
              </a:rPr>
              <a:t> jasan pregled problematike</a:t>
            </a:r>
          </a:p>
          <a:p>
            <a:pPr marL="0" lvl="2" indent="0">
              <a:lnSpc>
                <a:spcPct val="150000"/>
              </a:lnSpc>
              <a:spcAft>
                <a:spcPts val="0"/>
              </a:spcAft>
              <a:buClr>
                <a:srgbClr val="0D0D0D"/>
              </a:buClr>
              <a:buChar char="-"/>
            </a:pPr>
            <a:r>
              <a:rPr lang="hr-HR" sz="2800" dirty="0">
                <a:solidFill>
                  <a:srgbClr val="0D0D0D"/>
                </a:solidFill>
                <a:latin typeface="+mn-lt"/>
                <a:cs typeface="Times New Roman" pitchFamily="18"/>
              </a:rPr>
              <a:t> jasnu strukturu  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0D0D0D"/>
                </a:solidFill>
                <a:latin typeface="+mn-lt"/>
                <a:cs typeface="Times New Roman" pitchFamily="18"/>
              </a:rPr>
              <a:t>(uvod, središnji dio, zaključak)</a:t>
            </a:r>
          </a:p>
          <a:p>
            <a:pPr marL="0" lvl="2" indent="0">
              <a:lnSpc>
                <a:spcPct val="150000"/>
              </a:lnSpc>
              <a:spcAft>
                <a:spcPts val="0"/>
              </a:spcAft>
              <a:buClr>
                <a:srgbClr val="0D0D0D"/>
              </a:buClr>
              <a:buChar char="-"/>
            </a:pPr>
            <a:r>
              <a:rPr lang="hr-HR" sz="2800" dirty="0">
                <a:solidFill>
                  <a:srgbClr val="0D0D0D"/>
                </a:solidFill>
                <a:latin typeface="+mn-lt"/>
                <a:cs typeface="Times New Roman" pitchFamily="18"/>
              </a:rPr>
              <a:t> biti gramatički i pravopisno ispravan</a:t>
            </a:r>
          </a:p>
          <a:p>
            <a:pPr marL="0" lvl="2" indent="0">
              <a:lnSpc>
                <a:spcPct val="150000"/>
              </a:lnSpc>
              <a:spcAft>
                <a:spcPts val="0"/>
              </a:spcAft>
              <a:buClr>
                <a:srgbClr val="0D0D0D"/>
              </a:buClr>
              <a:buChar char="-"/>
            </a:pPr>
            <a:r>
              <a:rPr lang="hr-HR" sz="2800" dirty="0">
                <a:solidFill>
                  <a:srgbClr val="0D0D0D"/>
                </a:solidFill>
                <a:latin typeface="+mn-lt"/>
                <a:cs typeface="Times New Roman" pitchFamily="18"/>
              </a:rPr>
              <a:t> tip eseja - znanstveni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67121" y="404664"/>
            <a:ext cx="7772039" cy="791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 dirty="0">
                <a:latin typeface="Times New Roman" pitchFamily="18"/>
                <a:cs typeface="Times New Roman" pitchFamily="18"/>
              </a:rPr>
              <a:t>Najčešće slovničke (gramatičke) pogreške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691680" y="1988840"/>
            <a:ext cx="6768752" cy="4176464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pisanje pasiva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dakanje i dalikanje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pisanje glagolskih oblika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i="1" noProof="1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pisanje niječnica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i="1" noProof="1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određeni i neodređeni oblik pridjeva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i="1" noProof="1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nepravilna uporaba prijedloga 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 idx="4294967295"/>
          </p:nvPr>
        </p:nvSpPr>
        <p:spPr>
          <a:xfrm>
            <a:off x="611640" y="404640"/>
            <a:ext cx="7772039" cy="503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/>
              <a:t>Primjeri</a:t>
            </a:r>
          </a:p>
        </p:txBody>
      </p:sp>
      <p:sp>
        <p:nvSpPr>
          <p:cNvPr id="3" name="Podnaslov 2"/>
          <p:cNvSpPr txBox="1">
            <a:spLocks noGrp="1"/>
          </p:cNvSpPr>
          <p:nvPr>
            <p:ph type="subTitle" idx="4294967295"/>
          </p:nvPr>
        </p:nvSpPr>
        <p:spPr>
          <a:xfrm>
            <a:off x="1043608" y="1268760"/>
            <a:ext cx="7560376" cy="3888528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514439" lvl="0" indent="-514080">
              <a:spcAft>
                <a:spcPts val="0"/>
              </a:spcAft>
              <a:buNone/>
            </a:pPr>
            <a:r>
              <a:rPr lang="hr-HR" sz="36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Glagolski oblici.</a:t>
            </a:r>
          </a:p>
          <a:p>
            <a:pPr marL="514800" lvl="0" indent="-503999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Mi </a:t>
            </a:r>
            <a:r>
              <a:rPr lang="hr-HR" sz="2800" b="1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bi</a:t>
            </a: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trebali omogućiti svim učenicima</a:t>
            </a:r>
          </a:p>
          <a:p>
            <a:pPr marL="514800" lvl="0" indent="-503999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pozitivnu i poticajnu okolinu za rast i razvoj.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Mi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bismo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trebali omogućiti svim učenicima ...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Ako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b="1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ćemo</a:t>
            </a: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</a:t>
            </a:r>
            <a:r>
              <a:rPr lang="hr-HR" sz="2800" b="1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se</a:t>
            </a: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svi </a:t>
            </a:r>
            <a:r>
              <a:rPr lang="hr-HR" sz="2800" b="1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potruditi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, </a:t>
            </a:r>
            <a:r>
              <a:rPr lang="hr-HR" sz="2800" b="1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uspjeti</a:t>
            </a:r>
            <a:r>
              <a:rPr lang="hr-HR" sz="2800" dirty="0">
                <a:solidFill>
                  <a:srgbClr val="572314"/>
                </a:solidFill>
                <a:highlight>
                  <a:srgbClr val="FFFF00"/>
                </a:highlight>
                <a:latin typeface="+mn-lt"/>
                <a:cs typeface="Times New Roman" pitchFamily="18"/>
              </a:rPr>
              <a:t> ćemo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u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ostvarenju cilja.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Ako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se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svi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budemo potrudili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,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uspjet</a:t>
            </a: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 ćemo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u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ostvarenju cilja.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514439" lvl="0" indent="-514080"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620688"/>
            <a:ext cx="7272808" cy="612823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Prijedlozi.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a)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Unatoč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svih teškoća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učenici svladavaju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nastavno gradivo.   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Unatoč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svim teškoćama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...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00FFFF"/>
                </a:highlight>
                <a:ea typeface="Microsoft YaHei" pitchFamily="2"/>
                <a:cs typeface="Times New Roman" pitchFamily="18"/>
              </a:rPr>
              <a:t>(unatoč, usprkos + D)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b) Ne čitaju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sa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razumijevanjem.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...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razumijevanjem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c) Probleme treba rješavati </a:t>
            </a:r>
            <a:r>
              <a:rPr lang="hr-HR" sz="2800" b="1" i="0" u="sng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uFillTx/>
                <a:ea typeface="Microsoft YaHei" pitchFamily="2"/>
                <a:cs typeface="Times New Roman" pitchFamily="18"/>
              </a:rPr>
              <a:t>kroz</a:t>
            </a:r>
            <a:r>
              <a:rPr lang="hr-HR" sz="2800" b="0" i="0" u="sng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uFillTx/>
                <a:ea typeface="Microsoft YaHei" pitchFamily="2"/>
                <a:cs typeface="Times New Roman" pitchFamily="18"/>
              </a:rPr>
              <a:t> dogovor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Probleme treba rješavati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dogovorom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692696"/>
            <a:ext cx="7992888" cy="48132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Prijedlozi.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d) Ispit morate završiti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kroz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 pola sata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Ispit morate završiti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za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pola sata.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e) Djeca provode više vremena za računalom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radi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 otuđenosti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Djeca provode više vremena za računalom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zbog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otuđenosti.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5848" y="445376"/>
            <a:ext cx="7092304" cy="67871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Zamjenice i pridjevi.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a) ... obuhvaća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svo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odgojno djelovanje ...  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...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sve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odgojno djelovanje 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b) Obavijesti za postdiplomski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00FFFF"/>
                </a:highlight>
                <a:ea typeface="Microsoft YaHei" pitchFamily="2"/>
                <a:cs typeface="Times New Roman" pitchFamily="18"/>
              </a:rPr>
              <a:t>studij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pedagogije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kojeg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želim upisati nalaze se na stranicama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Filozofskog fakulteta...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... postdiplomski </a:t>
            </a:r>
            <a:r>
              <a:rPr lang="hr-HR" sz="2800" b="1" i="0" u="sng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studij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pedagogije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koji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želim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upisati 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846127"/>
            <a:ext cx="6984776" cy="481471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Zamjenice i pridjevi.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c) To je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Microsoft YaHei" pitchFamily="2"/>
                <a:cs typeface="Times New Roman" pitchFamily="18"/>
              </a:rPr>
              <a:t>dobri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primjer iz prakse.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To je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latin typeface="+mj-lt"/>
                <a:ea typeface="Microsoft YaHei" pitchFamily="2"/>
                <a:cs typeface="Times New Roman" pitchFamily="18"/>
              </a:rPr>
              <a:t>dobar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primjer iz prakse.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d) 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Bognar i Matijević napisali su “Didaktiku”.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Sadržaj je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Microsoft YaHei" pitchFamily="2"/>
                <a:cs typeface="Times New Roman" pitchFamily="18"/>
              </a:rPr>
              <a:t>njihovog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udžbenika sljedeći: 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Sadržaj je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latin typeface="+mj-lt"/>
                <a:ea typeface="Microsoft YaHei" pitchFamily="2"/>
                <a:cs typeface="Times New Roman" pitchFamily="18"/>
              </a:rPr>
              <a:t>njihova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udžbenika sljedeći: 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(...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latin typeface="+mj-lt"/>
                <a:ea typeface="Microsoft YaHei" pitchFamily="2"/>
                <a:cs typeface="Times New Roman" pitchFamily="18"/>
              </a:rPr>
              <a:t>Bognarova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i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latin typeface="+mj-lt"/>
                <a:ea typeface="Microsoft YaHei" pitchFamily="2"/>
                <a:cs typeface="Times New Roman" pitchFamily="18"/>
              </a:rPr>
              <a:t>Matijevićeva</a:t>
            </a: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 udžbenika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+mj-lt"/>
                <a:ea typeface="Microsoft YaHei" pitchFamily="2"/>
                <a:cs typeface="Times New Roman" pitchFamily="18"/>
              </a:rPr>
              <a:t>...)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0"/>
            <a:ext cx="8568716" cy="67857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Dakanje i dalikanje. Pasiv.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a) 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svo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vrijeme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moraju da dobivaju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povratne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informacije o svom ponašanju.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sve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vrijeme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trebaju dobivati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povratne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informacije...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b) 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moraju da nauče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postavljati sebi pitanje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da li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svojim ponašanjem uzrokuju da njihove kolege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Microsoft YaHei" pitchFamily="2"/>
                <a:cs typeface="Times New Roman" pitchFamily="18"/>
              </a:rPr>
              <a:t>budu oštećene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se moraju naučiti preispitati oštećuju li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svojim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ponašanjem prijatelje iz razreda.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620688"/>
            <a:ext cx="7776864" cy="415577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36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Dakanje i dalikanje. Pasiv.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c) Potrebno je ispitati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Calibri" pitchFamily="1"/>
                <a:cs typeface="Times New Roman" pitchFamily="18"/>
              </a:rPr>
              <a:t>da li su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Calibri" pitchFamily="1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highlight>
                  <a:srgbClr val="FFFF00"/>
                </a:highlight>
                <a:ea typeface="Calibri" pitchFamily="1"/>
                <a:cs typeface="Times New Roman" pitchFamily="18"/>
              </a:rPr>
              <a:t>maltretirani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Potrebno je provjeriti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Calibri" pitchFamily="1"/>
                <a:cs typeface="Times New Roman" pitchFamily="18"/>
              </a:rPr>
              <a:t>jesu li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učenici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Calibri" pitchFamily="1"/>
                <a:cs typeface="Times New Roman" pitchFamily="18"/>
              </a:rPr>
              <a:t>doživjeli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maltretiranje.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...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Calibri" pitchFamily="1"/>
                <a:cs typeface="Times New Roman" pitchFamily="18"/>
              </a:rPr>
              <a:t>je li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Calibri" pitchFamily="1"/>
                <a:cs typeface="Times New Roman" pitchFamily="18"/>
              </a:rPr>
              <a:t>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tko učenike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Calibri" pitchFamily="1"/>
                <a:cs typeface="Times New Roman" pitchFamily="18"/>
              </a:rPr>
              <a:t>maltretirao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Calibri" pitchFamily="1"/>
                <a:cs typeface="Times New Roman" pitchFamily="18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404640"/>
            <a:ext cx="7772039" cy="863639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Najčešće sintaktičke pogreške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975961" y="1556639"/>
            <a:ext cx="7772039" cy="4176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predugačke i nejasne rečenice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zaboravljanje </a:t>
            </a:r>
            <a:r>
              <a:rPr lang="hr-HR" sz="2800" b="1" noProof="1">
                <a:solidFill>
                  <a:srgbClr val="572314"/>
                </a:solidFill>
                <a:latin typeface="+mn-lt"/>
                <a:cs typeface="Times New Roman" pitchFamily="18"/>
              </a:rPr>
              <a:t>poveznika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(suprotnih, objasnidbenih, zaključnih, vremenskih, pogodbenih, dopusnih)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red riječi u rečenici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b="1" noProof="1">
                <a:solidFill>
                  <a:srgbClr val="572314"/>
                </a:solidFill>
                <a:latin typeface="+mn-lt"/>
                <a:cs typeface="Times New Roman" pitchFamily="18"/>
              </a:rPr>
              <a:t>pisanje zanaglasnica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99592" y="188640"/>
            <a:ext cx="7992888" cy="6048688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2400" b="1" dirty="0">
                <a:solidFill>
                  <a:srgbClr val="002060"/>
                </a:solidFill>
                <a:latin typeface="+mn-lt"/>
                <a:cs typeface="Times New Roman" pitchFamily="18"/>
              </a:rPr>
              <a:t>Poveznici za povezivanje rečenica:</a:t>
            </a:r>
            <a:br>
              <a:rPr lang="x-none" sz="2400" dirty="0">
                <a:solidFill>
                  <a:srgbClr val="002060"/>
                </a:solidFill>
                <a:latin typeface="+mn-lt"/>
                <a:cs typeface="Times New Roman" pitchFamily="18"/>
              </a:rPr>
            </a:br>
            <a:br>
              <a:rPr lang="hr-HR" sz="2400" dirty="0">
                <a:solidFill>
                  <a:srgbClr val="002060"/>
                </a:solidFill>
                <a:latin typeface="+mn-lt"/>
                <a:cs typeface="Times New Roman" pitchFamily="18"/>
              </a:rPr>
            </a:br>
            <a:r>
              <a:rPr lang="x-none" sz="2400" dirty="0">
                <a:latin typeface="+mn-lt"/>
                <a:cs typeface="Times New Roman" pitchFamily="18"/>
              </a:rPr>
              <a:t>- </a:t>
            </a:r>
            <a:r>
              <a:rPr lang="x-none" sz="2400" b="1" dirty="0">
                <a:latin typeface="+mn-lt"/>
                <a:cs typeface="Times New Roman" pitchFamily="18"/>
              </a:rPr>
              <a:t>suprotni:</a:t>
            </a:r>
            <a:r>
              <a:rPr lang="x-none" sz="2400" dirty="0">
                <a:latin typeface="+mn-lt"/>
                <a:cs typeface="Times New Roman" pitchFamily="18"/>
              </a:rPr>
              <a:t> 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no, ali, međutim, usprokos tomu, naprotiv, za razliku od toga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dirty="0">
                <a:latin typeface="+mn-lt"/>
                <a:cs typeface="Times New Roman" pitchFamily="18"/>
              </a:rPr>
              <a:t>- </a:t>
            </a:r>
            <a:r>
              <a:rPr lang="x-none" sz="2400" b="1" dirty="0">
                <a:latin typeface="+mn-lt"/>
                <a:cs typeface="Times New Roman" pitchFamily="18"/>
              </a:rPr>
              <a:t>objasnidbeni:</a:t>
            </a:r>
            <a:r>
              <a:rPr lang="x-none" sz="2400" dirty="0">
                <a:latin typeface="+mn-lt"/>
                <a:cs typeface="Times New Roman" pitchFamily="18"/>
              </a:rPr>
              <a:t> 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bolje rečeno, drugim riječima, odnosno, naime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dirty="0">
                <a:latin typeface="+mn-lt"/>
                <a:cs typeface="Times New Roman" pitchFamily="18"/>
              </a:rPr>
              <a:t>- </a:t>
            </a:r>
            <a:r>
              <a:rPr lang="x-none" sz="2400" b="1" dirty="0">
                <a:latin typeface="+mn-lt"/>
                <a:cs typeface="Times New Roman" pitchFamily="18"/>
              </a:rPr>
              <a:t>zaključni: </a:t>
            </a:r>
            <a:br>
              <a:rPr lang="x-none" sz="2400" b="1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dakle, prema tome, stoga, zbog toga što, s obzirom na to, općenito, zato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b="1" dirty="0">
                <a:latin typeface="+mn-lt"/>
                <a:cs typeface="Times New Roman" pitchFamily="18"/>
              </a:rPr>
              <a:t>- vremenski: </a:t>
            </a:r>
            <a:br>
              <a:rPr lang="x-none" sz="2400" b="1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onda, kasnije, tada, poslije, nakon toga, iza toga, u međuvremenu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dirty="0">
                <a:latin typeface="+mn-lt"/>
                <a:cs typeface="Times New Roman" pitchFamily="18"/>
              </a:rPr>
              <a:t>- </a:t>
            </a:r>
            <a:r>
              <a:rPr lang="x-none" sz="2400" b="1" dirty="0">
                <a:latin typeface="+mn-lt"/>
                <a:cs typeface="Times New Roman" pitchFamily="18"/>
              </a:rPr>
              <a:t>pogodbeni: </a:t>
            </a:r>
            <a:br>
              <a:rPr lang="x-none" sz="2400" b="1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inače, u tom slučaju</a:t>
            </a: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b="1" dirty="0">
                <a:latin typeface="+mn-lt"/>
                <a:cs typeface="Times New Roman" pitchFamily="18"/>
              </a:rPr>
              <a:t>- dopusni: </a:t>
            </a:r>
            <a:br>
              <a:rPr lang="x-none" sz="2400" b="1" dirty="0">
                <a:latin typeface="+mn-lt"/>
                <a:cs typeface="Times New Roman" pitchFamily="18"/>
              </a:rPr>
            </a:br>
            <a:r>
              <a:rPr lang="x-none" sz="2400" i="1" dirty="0">
                <a:latin typeface="+mn-lt"/>
                <a:cs typeface="Times New Roman" pitchFamily="18"/>
              </a:rPr>
              <a:t>svejedno, usprkos svemu, unatoč tome, ipak</a:t>
            </a:r>
            <a:r>
              <a:rPr lang="x-none" sz="2400" dirty="0">
                <a:latin typeface="+mn-lt"/>
                <a:cs typeface="Times New Roman" pitchFamily="18"/>
              </a:rPr>
              <a:t> </a:t>
            </a:r>
            <a:br>
              <a:rPr lang="x-none" sz="2400" dirty="0">
                <a:latin typeface="+mn-lt"/>
                <a:cs typeface="Times New Roman" pitchFamily="18"/>
              </a:rPr>
            </a:br>
            <a:endParaRPr lang="x-none" sz="2400" dirty="0"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640" y="332640"/>
            <a:ext cx="7772039" cy="719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Stručno – metodički esej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899592" y="1241640"/>
            <a:ext cx="7916054" cy="4923664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-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provjerava se jezično-komunikacijska, akademska i metodička kompetencija pristupnika na stručnom ispitu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CILJ: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poznavanje struke (pozivanje na metodičku i stručnu literaturu)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povezivanje teorijskih i praktičnih znanja (kritičko promišljanje, nove spoznaje, nastavni plan i program)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temelj je na argumentu, tj. dokazu (ne na nizu mišljenja)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D0D0D"/>
              </a:buClr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funkcionalna pismenost (</a:t>
            </a:r>
            <a:r>
              <a:rPr lang="hr-HR" sz="2400" noProof="1">
                <a:solidFill>
                  <a:srgbClr val="572314"/>
                </a:solidFill>
                <a:latin typeface="+mn-lt"/>
                <a:cs typeface="Times New Roman" pitchFamily="18"/>
              </a:rPr>
              <a:t>jezično-komunik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. kompetencija)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 idx="4294967295"/>
          </p:nvPr>
        </p:nvSpPr>
        <p:spPr>
          <a:xfrm>
            <a:off x="899639" y="260640"/>
            <a:ext cx="7772039" cy="503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Primjeri</a:t>
            </a:r>
          </a:p>
        </p:txBody>
      </p:sp>
      <p:sp>
        <p:nvSpPr>
          <p:cNvPr id="3" name="Podnaslov 2"/>
          <p:cNvSpPr txBox="1">
            <a:spLocks noGrp="1"/>
          </p:cNvSpPr>
          <p:nvPr>
            <p:ph type="subTitle" idx="4294967295"/>
          </p:nvPr>
        </p:nvSpPr>
        <p:spPr>
          <a:xfrm>
            <a:off x="547657" y="1412776"/>
            <a:ext cx="8125003" cy="4320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b="1" dirty="0">
                <a:solidFill>
                  <a:srgbClr val="002060"/>
                </a:solidFill>
                <a:latin typeface="+mn-lt"/>
                <a:cs typeface="Times New Roman" pitchFamily="18"/>
              </a:rPr>
              <a:t>Stilski obilježen i neobilježen red riječi.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Čovjek kada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bi htio mogao bi promijeniti sebe samoga.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C00000"/>
                </a:solidFill>
                <a:latin typeface="+mn-lt"/>
                <a:cs typeface="Times New Roman" pitchFamily="18"/>
              </a:rPr>
              <a:t>Čovjek bi mogao promijeniti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samoga sebe </a:t>
            </a:r>
            <a:r>
              <a:rPr lang="hr-HR" sz="2800" dirty="0">
                <a:solidFill>
                  <a:srgbClr val="C00000"/>
                </a:solidFill>
                <a:latin typeface="+mn-lt"/>
                <a:cs typeface="Times New Roman" pitchFamily="18"/>
              </a:rPr>
              <a:t>kada bi htio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C00000"/>
                </a:solidFill>
                <a:latin typeface="+mn-lt"/>
                <a:cs typeface="Times New Roman" pitchFamily="18"/>
              </a:rPr>
              <a:t>Kada bi htio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,</a:t>
            </a:r>
            <a:r>
              <a:rPr lang="hr-HR" sz="2800" dirty="0">
                <a:solidFill>
                  <a:srgbClr val="C00000"/>
                </a:solidFill>
                <a:latin typeface="+mn-lt"/>
                <a:cs typeface="Times New Roman" pitchFamily="18"/>
              </a:rPr>
              <a:t>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čovjek bi mogao promijeniti samoga sebe.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b="1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325447"/>
            <a:ext cx="8245168" cy="558776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noProof="1">
                <a:ln>
                  <a:noFill/>
                </a:ln>
                <a:solidFill>
                  <a:srgbClr val="C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Zanaglasnice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Prema normama hrvatskoga standardnog jezika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noProof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zanaglasnice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 se ne pišu: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- nakon nerazdvojivih sintagmi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- nakon zagrada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- nakon zareza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- nakon crtica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332656"/>
            <a:ext cx="7632848" cy="60081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Pisanje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zanaglasnica</a:t>
            </a: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Novi dokaz je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oslobodio učenika svake krivnje.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Novi je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dokaz oslobodio učenika svake krivnje.</a:t>
            </a:r>
          </a:p>
          <a:p>
            <a:pPr marL="514800" marR="0" lvl="0" indent="-503999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800" marR="0" lvl="0" indent="-503999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Budući da je radio nered u razredu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, će biti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kažnjen.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Budući da je radio nered u razredu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,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bit će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kažnjen.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Drugi dio radionice (pomoć u učenju</a:t>
            </a:r>
            <a:r>
              <a:rPr lang="hr-HR" sz="240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)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se odnosi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na</a:t>
            </a:r>
          </a:p>
          <a:p>
            <a:pPr marL="514439" marR="0" lvl="0" indent="-51408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dobrovoljce.</a:t>
            </a:r>
          </a:p>
          <a:p>
            <a:pPr marL="514800" marR="0" lvl="0" indent="-503999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Drugi dio radionice (pomoć u učenju</a:t>
            </a:r>
            <a:r>
              <a:rPr lang="hr-HR" sz="2400" i="0" u="none" strike="noStrike" kern="1200" spc="0" dirty="0">
                <a:ln>
                  <a:noFill/>
                </a:ln>
                <a:ea typeface="Microsoft YaHei" pitchFamily="2"/>
                <a:cs typeface="Times New Roman" pitchFamily="18"/>
              </a:rPr>
              <a:t>)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odnosi se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...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404664"/>
            <a:ext cx="6912311" cy="59403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Pisanje </a:t>
            </a:r>
            <a:r>
              <a:rPr lang="hr-HR" sz="2800" b="1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zanaglasnica</a:t>
            </a: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Cilj ovog projekta je učenicima naše škole omogućiti razvoj socijalnih vještina...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Cilj je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ovog projekta omogućiti učenicima naše škole razvoj socijalnih vještina...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8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Rad na projektu se sastoji od dva dijela.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Rad na projektu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sastoji se </a:t>
            </a: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od dva dijela.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15616" y="836712"/>
            <a:ext cx="7128672" cy="4968552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600"/>
              </a:spcAft>
              <a:buNone/>
            </a:pPr>
            <a:r>
              <a:rPr lang="x-none" sz="2800" b="1" dirty="0">
                <a:latin typeface="+mn-lt"/>
                <a:cs typeface="Times New Roman" pitchFamily="18"/>
              </a:rPr>
              <a:t>Predugačke i nejasne rečenice</a:t>
            </a:r>
            <a:br>
              <a:rPr lang="x-none" sz="2800" dirty="0"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dirty="0">
                <a:latin typeface="+mn-lt"/>
                <a:cs typeface="Times New Roman" pitchFamily="18"/>
              </a:rPr>
              <a:t>Kako veze roditelja i djece postaju slabije, mnogi roditelji su ili prezaposleni ili imaju egzistencijalne probleme (nezaposlenost roditelja) što je stvarnost naših učenika.</a:t>
            </a:r>
            <a:br>
              <a:rPr lang="x-none" sz="2400" dirty="0"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Kako veze roditelja i djece </a:t>
            </a:r>
            <a:r>
              <a:rPr lang="x-none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slabe</a:t>
            </a: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, mnogi roditelji postaju prezaposleni. </a:t>
            </a:r>
            <a:b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</a:br>
            <a:b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</a:b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Njihovi egzistencijalni problemi</a:t>
            </a:r>
            <a: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, kao što je </a:t>
            </a: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nezaposlenost</a:t>
            </a:r>
            <a: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,</a:t>
            </a: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 također  </a:t>
            </a:r>
            <a:r>
              <a:rPr lang="x-none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utječu na</a:t>
            </a:r>
            <a: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 stvarnost naših učenika. </a:t>
            </a:r>
            <a:br>
              <a:rPr lang="x-none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br>
              <a:rPr lang="x-none" sz="2400" dirty="0">
                <a:latin typeface="+mn-lt"/>
                <a:cs typeface="Times New Roman" pitchFamily="18"/>
              </a:rPr>
            </a:br>
            <a:br>
              <a:rPr lang="x-none" sz="2400" b="1" dirty="0">
                <a:latin typeface="+mn-lt"/>
                <a:cs typeface="Times New Roman" pitchFamily="18"/>
              </a:rPr>
            </a:br>
            <a:endParaRPr lang="x-none" sz="2400" b="1" dirty="0"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43608" y="836712"/>
            <a:ext cx="7416728" cy="4608512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2800" b="1" dirty="0">
                <a:latin typeface="+mn-lt"/>
                <a:cs typeface="Times New Roman" pitchFamily="18"/>
              </a:rPr>
              <a:t>Predugačke i nejasne rečenice</a:t>
            </a:r>
            <a:br>
              <a:rPr lang="x-none" sz="2800" dirty="0">
                <a:latin typeface="+mn-lt"/>
                <a:cs typeface="Times New Roman" pitchFamily="18"/>
              </a:rPr>
            </a:br>
            <a:br>
              <a:rPr lang="x-none" sz="2800" dirty="0">
                <a:latin typeface="+mn-lt"/>
                <a:cs typeface="Times New Roman" pitchFamily="18"/>
              </a:rPr>
            </a:br>
            <a:r>
              <a:rPr lang="x-none" sz="2800" dirty="0">
                <a:latin typeface="+mn-lt"/>
                <a:cs typeface="Times New Roman" pitchFamily="18"/>
              </a:rPr>
              <a:t>Ovakva tjedna okupljanja učenika daju poticaj za stvaranje sigurnijeg društva kao i promišljanje stvarnosti oko sebe kao i razvijanje brige za druge ljude u svom okruženju.</a:t>
            </a:r>
            <a:br>
              <a:rPr lang="x-none" sz="2800" dirty="0">
                <a:latin typeface="+mn-lt"/>
                <a:cs typeface="Times New Roman" pitchFamily="18"/>
              </a:rPr>
            </a:br>
            <a:br>
              <a:rPr lang="x-none" sz="2800" dirty="0">
                <a:latin typeface="+mn-lt"/>
                <a:cs typeface="Times New Roman" pitchFamily="18"/>
              </a:rPr>
            </a:br>
            <a:r>
              <a:rPr lang="x-none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Ovakva tjedna okupljanja učenika daju poticaj za stvaranje sigurnijeg</a:t>
            </a:r>
            <a:r>
              <a:rPr lang="hr-HR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a</a:t>
            </a:r>
            <a:r>
              <a:rPr lang="x-none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 društva </a:t>
            </a:r>
            <a:r>
              <a:rPr lang="x-none" sz="28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promišljanjem</a:t>
            </a:r>
            <a:r>
              <a:rPr lang="x-none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 vlastite stvarnosti i </a:t>
            </a:r>
            <a:r>
              <a:rPr lang="x-none" sz="28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razvijanjem</a:t>
            </a:r>
            <a:r>
              <a:rPr lang="x-none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 brige za ljude u svom okruženju.</a:t>
            </a:r>
            <a:br>
              <a:rPr lang="x-none" sz="28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</a:br>
            <a:br>
              <a:rPr lang="x-none" sz="2800" dirty="0">
                <a:latin typeface="+mn-lt"/>
                <a:cs typeface="Times New Roman" pitchFamily="18"/>
              </a:rPr>
            </a:br>
            <a:br>
              <a:rPr lang="x-none" sz="2800" dirty="0">
                <a:latin typeface="+mn-lt"/>
                <a:cs typeface="Times New Roman" pitchFamily="18"/>
              </a:rPr>
            </a:br>
            <a:br>
              <a:rPr lang="x-none" sz="2800" b="1" dirty="0">
                <a:latin typeface="+mn-lt"/>
                <a:cs typeface="Times New Roman" pitchFamily="18"/>
              </a:rPr>
            </a:br>
            <a:endParaRPr lang="x-none" sz="2800" b="1" dirty="0"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548680"/>
            <a:ext cx="7272368" cy="535039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2060"/>
                </a:solidFill>
                <a:ea typeface="Microsoft YaHei" pitchFamily="2"/>
                <a:cs typeface="Times New Roman" pitchFamily="18"/>
              </a:rPr>
              <a:t>Tijekom godine pedagog škole posjećuje nastavu ukoliko se za to javi potreba, a za takve posjete u svom godišnjem planu i programu prostor osigurava u </a:t>
            </a:r>
            <a:r>
              <a:rPr lang="hr-HR" sz="2400" b="0" i="0" u="sng" strike="noStrike" kern="1200" spc="0" dirty="0">
                <a:ln>
                  <a:noFill/>
                </a:ln>
                <a:solidFill>
                  <a:srgbClr val="002060"/>
                </a:solidFill>
                <a:uFillTx/>
                <a:ea typeface="Microsoft YaHei" pitchFamily="2"/>
                <a:cs typeface="Times New Roman" pitchFamily="18"/>
              </a:rPr>
              <a:t>tzv. rezervnom vremenu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2060"/>
                </a:solidFill>
                <a:ea typeface="Microsoft YaHei" pitchFamily="2"/>
                <a:cs typeface="Times New Roman" pitchFamily="18"/>
              </a:rPr>
              <a:t>. I ravnatelj škole posjećuje nastavu u suradnji s pedagogom škole...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sng" strike="noStrike" kern="1200" spc="0" dirty="0">
              <a:ln>
                <a:noFill/>
              </a:ln>
              <a:solidFill>
                <a:srgbClr val="000000"/>
              </a:solidFill>
              <a:uFillTx/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a typeface="Microsoft YaHei" pitchFamily="2"/>
                <a:cs typeface="Times New Roman" pitchFamily="18"/>
              </a:rPr>
              <a:t>Tijekom školske godine pedagog planira redovito opažanje i praćenje nastave.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chemeClr val="accent6">
                  <a:lumMod val="50000"/>
                </a:schemeClr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a typeface="Microsoft YaHei" pitchFamily="2"/>
                <a:cs typeface="Times New Roman" pitchFamily="18"/>
              </a:rPr>
              <a:t>No, u godišnjem planu i programu mora se  predvidjeti vrijeme i za izvanredno praćenje nastave.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chemeClr val="accent6">
                  <a:lumMod val="50000"/>
                </a:schemeClr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a typeface="Microsoft YaHei" pitchFamily="2"/>
                <a:cs typeface="Times New Roman" pitchFamily="18"/>
              </a:rPr>
              <a:t>Ravnatelj, također, treba pratiti i opažati nastavni proces, i to u suradnji s pedagogom...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475656" y="908640"/>
            <a:ext cx="7478264" cy="4320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Pleonazmi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a)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Ja osobno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mislim da ...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Osobno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mislim da ...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b) Djeca su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često puta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izložena utjecaju vršnjaka,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no međutim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taj utjecaj nije uvijek pozitivan.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Djeca su </a:t>
            </a:r>
            <a:r>
              <a:rPr lang="hr-HR" sz="24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često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izložena utjecaju vršnjaka, </a:t>
            </a:r>
            <a:r>
              <a:rPr lang="hr-HR" sz="24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no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taj utjecaj nije uvijek pozitivan. (... </a:t>
            </a:r>
            <a:r>
              <a:rPr lang="hr-HR" sz="24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međutim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taj utjecaj ...)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/>
          <p:nvPr/>
        </p:nvSpPr>
        <p:spPr>
          <a:xfrm>
            <a:off x="1475656" y="1772816"/>
            <a:ext cx="6840287" cy="2808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-"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administrativni stil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-"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ponavljanje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-"/>
              <a:tabLst/>
            </a:pPr>
            <a:r>
              <a:rPr lang="hr-HR" sz="2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nepoštivanje kompozicijskoga slijeda</a:t>
            </a:r>
          </a:p>
        </p:txBody>
      </p:sp>
      <p:sp>
        <p:nvSpPr>
          <p:cNvPr id="3" name="Title 1"/>
          <p:cNvSpPr/>
          <p:nvPr/>
        </p:nvSpPr>
        <p:spPr>
          <a:xfrm>
            <a:off x="755639" y="404640"/>
            <a:ext cx="7772039" cy="863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4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 pitchFamily="18"/>
                <a:ea typeface="Microsoft YaHei" pitchFamily="2"/>
                <a:cs typeface="Lucida Sans" pitchFamily="2"/>
              </a:rPr>
              <a:t>Najčešće stilističke pogreške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/>
        </p:nvSpPr>
        <p:spPr>
          <a:xfrm>
            <a:off x="1115640" y="188640"/>
            <a:ext cx="7406280" cy="5630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4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Primjeri</a:t>
            </a:r>
          </a:p>
        </p:txBody>
      </p:sp>
      <p:sp>
        <p:nvSpPr>
          <p:cNvPr id="3" name="Subtitle 2"/>
          <p:cNvSpPr/>
          <p:nvPr/>
        </p:nvSpPr>
        <p:spPr>
          <a:xfrm>
            <a:off x="1198169" y="1052640"/>
            <a:ext cx="7406279" cy="5544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Administrativni stil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Poslovi pedagoga: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1. provođenje razvojnih i akcijskih istraživanja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2. organiziranje odgojno-obrazovnog procesa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3. unapređenje nastave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4. organiziranje izvannastavnih aktivnosti i slobodnog vremena ...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Poslovi su pedagoga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: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provođenje razvojnih i akcijskih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istraživanja, organiziranje odgojno-obrazovnog procesa,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unapređenje nastave, organiziranje izvannastavnih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aktivnosti i slobodnog vremena i dr.</a:t>
            </a:r>
          </a:p>
          <a:p>
            <a:pPr marL="514439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0" marR="0" lvl="0" indent="-51408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marL="365760" marR="0" lvl="0" indent="-282960" algn="l" rtl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188640"/>
            <a:ext cx="7772039" cy="791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4000" b="1">
                <a:latin typeface="Times New Roman" pitchFamily="18"/>
                <a:cs typeface="Times New Roman" pitchFamily="18"/>
              </a:rPr>
              <a:t>Znanstveni stil eseja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683568" y="1484784"/>
            <a:ext cx="8208912" cy="4581241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tekst mora biti jasan, nedvosmislen, a zaključci logični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uporaba stručnih riječi i izraza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objektivan pristup – izostanak osobnih emocija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</a:t>
            </a:r>
            <a:r>
              <a:rPr lang="hr-HR" sz="2800" noProof="1">
                <a:solidFill>
                  <a:srgbClr val="572314"/>
                </a:solidFill>
                <a:latin typeface="+mn-lt"/>
                <a:cs typeface="Times New Roman" pitchFamily="18"/>
              </a:rPr>
              <a:t>objasnidbene, često višestrukosložene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rečenice,  uporaba infinitiva (npr. </a:t>
            </a:r>
            <a:r>
              <a:rPr lang="hr-HR" sz="2800" i="1" dirty="0">
                <a:solidFill>
                  <a:srgbClr val="572314"/>
                </a:solidFill>
                <a:latin typeface="+mn-lt"/>
                <a:cs typeface="Times New Roman" pitchFamily="18"/>
              </a:rPr>
              <a:t>vrijedno je istaknuti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potreban je dokaz za svaku važniju tvrdnju (parafraziranje)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331640" y="908720"/>
            <a:ext cx="6830247" cy="4464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Ponavljanje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b="1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Postupak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koji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ću opisati uporabio sam u razredu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koji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je bio sastavljen od učenika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koji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su bili prethodno pripremljeni na takav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postupak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Opisat ću postupak </a:t>
            </a:r>
            <a:r>
              <a:rPr lang="hr-HR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koji sam </a:t>
            </a:r>
            <a: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uporabio s razrednim odjelom </a:t>
            </a:r>
            <a:r>
              <a:rPr lang="hr-HR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pripremljenim</a:t>
            </a:r>
            <a:r>
              <a:rPr lang="hr-HR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/>
              </a:rPr>
              <a:t> za takav oblik rada.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jčešće pogreške pristup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43639" y="260640"/>
            <a:ext cx="7497720" cy="849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3200"/>
              <a:t>Najčešće pogreške pristupnika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246163" y="920880"/>
            <a:ext cx="7092672" cy="5532456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a) ...istaknuta je važnost i potreba zalaganja za dječja prava od najranijih nogu...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 Grupe roditelja za razgovor sastavljaju se prema sličnosti problema kojeg želimo riješiti.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c) Pedagog unaprijeđuje kvalitetu škole i razvija kulturu “škole koja uči” kroz suradnju s djelatnicima škole... To može činiti kroz individualan i grupni rad s njima.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d) Pedagog ostvaruje i druge aktivnosti koje za cilj imaju unaprjeđenje odgojnog partnerstva roditelja i škole.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jčešće pogreške pristup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06126" y="116632"/>
            <a:ext cx="7497720" cy="849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sz="3200" dirty="0"/>
              <a:t>Najčešće pogreške pristupnika</a:t>
            </a:r>
            <a:r>
              <a:rPr lang="hr-HR" sz="3200" dirty="0"/>
              <a:t> - ispravak</a:t>
            </a:r>
            <a:endParaRPr lang="x-none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84426" y="620688"/>
            <a:ext cx="7848872" cy="5252061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a) ...istaknuta je važnost i potreba zalaganja za dječja prava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najranijih nogu</a:t>
            </a:r>
            <a:r>
              <a:rPr lang="vi-V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djetinjstva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 Grupe roditelja za razgovor sastavljaju se prema sličnosti problema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kojeg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koji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želimo riješiti.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c) Pedagog unapr</a:t>
            </a:r>
            <a:r>
              <a:rPr lang="vi-VN" sz="2400" strike="sngStrike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jeđuje kvalitetu škole i razvija kulturu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„škole koja uči”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kroz suradnju</a:t>
            </a:r>
            <a:r>
              <a:rPr lang="vi-V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suradnjom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s djelatnicima škole... To može činiti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kroz individualan i grupni rad</a:t>
            </a:r>
            <a:r>
              <a:rPr lang="vi-V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individualnim i grupnim radom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njima.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d) Pedagog ostvaruje i druge aktivnosti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koje za cilj imaju</a:t>
            </a:r>
            <a:r>
              <a:rPr lang="vi-V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ciljem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unaprjeđenja odgojnog partnerstva roditelja i škole.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jčešće pogreške pristup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35680" y="274680"/>
            <a:ext cx="7497720" cy="633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500"/>
              <a:t>Najčešće pogreške pristupnika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178736" y="1124744"/>
            <a:ext cx="7497720" cy="5139720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e)</a:t>
            </a:r>
            <a:r>
              <a:rPr lang="vi-V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...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te im pruža druge važne informacije vezane uz školovanje njihovog djeteta...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f) Koncepcija nastave je promjenjena.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g) U Zagrebu</a:t>
            </a: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16. listopad  2018.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h) Kada promišlja o pojmu kreativnosti, pisac ovog eseja sam pojam uspoređuje sa novim, jedinstvenim putovima i rješenjima originalnim idejama kojima se nastoji postići neki cilj.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jčešće pogreške pristup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03648" y="103952"/>
            <a:ext cx="7497720" cy="633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500" dirty="0"/>
              <a:t>Najčešće pogreške pristupnika</a:t>
            </a:r>
            <a:r>
              <a:rPr lang="hr-HR" sz="3500" dirty="0"/>
              <a:t> - ispravak</a:t>
            </a:r>
            <a:endParaRPr lang="x-none" sz="35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899592" y="723981"/>
            <a:ext cx="7920880" cy="5139720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e)</a:t>
            </a:r>
            <a:r>
              <a:rPr lang="vi-V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...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te im pruža druge važne informacije vezane uz školovanje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njihovog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njihova djeteta...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f) Koncepcija nastave je promijenjena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g) U Zagrebu</a:t>
            </a: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16.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listopad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listopada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2018.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h)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Kada promišlja</a:t>
            </a:r>
            <a:r>
              <a:rPr lang="vi-V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Promišljajući</a:t>
            </a:r>
            <a:r>
              <a:rPr lang="hr-HR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o pojmu kreativnosti,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pisac ovog eseja sam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taj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pojam 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pedagog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uspoređuje </a:t>
            </a:r>
            <a:r>
              <a:rPr lang="vi-VN" sz="2400" strike="sngStrik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s novim, jedinstvenim putovima i rješenjima, originalnim idejama kojima se nastoji postići neki cilj.</a:t>
            </a:r>
          </a:p>
          <a:p>
            <a:pPr marL="0" lv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Promišljanjem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o pojmu kreativnosti, </a:t>
            </a: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uspoređujemo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ga s...</a:t>
            </a:r>
          </a:p>
        </p:txBody>
      </p:sp>
      <p:sp>
        <p:nvSpPr>
          <p:cNvPr id="4" name="Freeform 3"/>
          <p:cNvSpPr/>
          <p:nvPr/>
        </p:nvSpPr>
        <p:spPr>
          <a:xfrm>
            <a:off x="2771800" y="2276872"/>
            <a:ext cx="1131120" cy="458640"/>
          </a:xfrm>
          <a:custGeom>
            <a:avLst/>
            <a:gdLst>
              <a:gd name="f0" fmla="val 0"/>
              <a:gd name="f1" fmla="val 1131570"/>
              <a:gd name="f2" fmla="val 459105"/>
              <a:gd name="f3" fmla="val 106680"/>
              <a:gd name="f4" fmla="val 381952"/>
              <a:gd name="f5" fmla="val 53340"/>
              <a:gd name="f6" fmla="val 763905"/>
              <a:gd name="f7" fmla="val 891540"/>
              <a:gd name="f8" fmla="val 49530"/>
              <a:gd name="f9" fmla="val 1019175"/>
              <a:gd name="f10" fmla="val 99060"/>
              <a:gd name="f11" fmla="val 725805"/>
              <a:gd name="f12" fmla="val 348615"/>
              <a:gd name="f13" fmla="val 765810"/>
              <a:gd name="f14" fmla="val 403860"/>
              <a:gd name="f15" fmla="val 805815"/>
              <a:gd name="f16" fmla="val 3810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131570" h="459105">
                <a:moveTo>
                  <a:pt x="f0" y="f3"/>
                </a:moveTo>
                <a:cubicBezTo>
                  <a:pt x="f4" y="f5"/>
                  <a:pt x="f6" y="f0"/>
                  <a:pt x="f7" y="f8"/>
                </a:cubicBezTo>
                <a:cubicBezTo>
                  <a:pt x="f9" y="f10"/>
                  <a:pt x="f11" y="f12"/>
                  <a:pt x="f13" y="f14"/>
                </a:cubicBezTo>
                <a:cubicBezTo>
                  <a:pt x="f15" y="f2"/>
                  <a:pt x="f1" y="f16"/>
                  <a:pt x="f1" y="f16"/>
                </a:cubicBezTo>
                <a:lnTo>
                  <a:pt x="f1" y="f16"/>
                </a:lnTo>
              </a:path>
            </a:pathLst>
          </a:custGeom>
          <a:noFill/>
          <a:ln w="9360">
            <a:solidFill>
              <a:srgbClr val="3891A7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jčešće pogreške pristup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35680" y="274680"/>
            <a:ext cx="6448320" cy="777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500"/>
              <a:t>Najčešće pogreške pristupnika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435680" y="1340768"/>
            <a:ext cx="7025696" cy="4800240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i) Naglašavala sam da mnoga prava koja oni koriste i</a:t>
            </a:r>
            <a:endParaRPr lang="hr-H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živaju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koja se podrazumijevaju kao „normalna”,</a:t>
            </a:r>
            <a:endParaRPr lang="hr-H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mnoga djeca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nemaju. To su osnovna prava, prava na</a:t>
            </a:r>
            <a:endParaRPr lang="hr-H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hranu, vodu,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zdravstvenu zaštitu. Mnoga djeca u</a:t>
            </a:r>
            <a:endParaRPr lang="hr-H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svijetu ni dan danas ne  uživaju ta prava. Uviđala sam</a:t>
            </a:r>
            <a:endParaRPr lang="hr-H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53760" lvl="0" indent="-571320">
              <a:lnSpc>
                <a:spcPct val="150000"/>
              </a:lnSpc>
              <a:spcBef>
                <a:spcPts val="601"/>
              </a:spcBef>
              <a:buNone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da na taj način jača dječja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solidarnost i osjetljivost.</a:t>
            </a:r>
          </a:p>
          <a:p>
            <a:pPr marL="0" lvl="0" indent="0">
              <a:spcBef>
                <a:spcPts val="601"/>
              </a:spcBef>
              <a:buNone/>
            </a:pPr>
            <a:endParaRPr 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832" y="1268760"/>
            <a:ext cx="6912336" cy="4694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Naglašavala sam da mnoga prava koja oni koriste i uživaju, a koja se podrazumijevaju </a:t>
            </a:r>
            <a:r>
              <a:rPr lang="hr-HR" sz="2400" b="0" i="0" u="none" strike="sngStrike" kern="1200" spc="0" dirty="0">
                <a:ln>
                  <a:noFill/>
                </a:ln>
                <a:solidFill>
                  <a:srgbClr val="FF0000"/>
                </a:solidFill>
                <a:ea typeface="Microsoft YaHei" pitchFamily="2"/>
                <a:cs typeface="Times New Roman" pitchFamily="18"/>
              </a:rPr>
              <a:t>kao „normalna”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, mnoga djeca nemaju. To su ona osnovna prava: pravo na hranu, vodu, zdravstvenu zaštitu. </a:t>
            </a:r>
            <a:r>
              <a:rPr lang="hr-HR" sz="2400" b="0" i="0" u="none" strike="sngStrike" kern="1200" spc="0" dirty="0">
                <a:ln>
                  <a:noFill/>
                </a:ln>
                <a:solidFill>
                  <a:srgbClr val="FF0000"/>
                </a:solidFill>
                <a:ea typeface="Microsoft YaHei" pitchFamily="2"/>
                <a:cs typeface="Times New Roman" pitchFamily="18"/>
              </a:rPr>
              <a:t>Mnoga djeca u svijetu ni dan danas ne uživaju ta prava.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FF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Uviđala sam da </a:t>
            </a:r>
            <a:r>
              <a:rPr lang="hr-HR" sz="2400" b="0" i="0" u="sng" strike="noStrike" kern="1200" spc="0" dirty="0">
                <a:ln>
                  <a:noFill/>
                </a:ln>
                <a:solidFill>
                  <a:srgbClr val="FF0000"/>
                </a:solidFill>
                <a:uFillTx/>
                <a:ea typeface="Microsoft YaHei" pitchFamily="2"/>
                <a:cs typeface="Times New Roman" pitchFamily="18"/>
              </a:rPr>
              <a:t>na taj način jača </a:t>
            </a:r>
            <a:r>
              <a:rPr lang="hr-HR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dječja solidarnost i osjetljivost.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r>
              <a:rPr lang="hr-HR" sz="2400" b="1" i="0" u="none" strike="noStrike" kern="1200" spc="0" dirty="0">
                <a:ln>
                  <a:noFill/>
                </a:ln>
                <a:solidFill>
                  <a:srgbClr val="C00000"/>
                </a:solidFill>
                <a:ea typeface="Microsoft YaHei" pitchFamily="2"/>
                <a:cs typeface="Times New Roman" pitchFamily="18"/>
              </a:rPr>
              <a:t>Na koji način?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601"/>
              </a:spcBef>
              <a:spcAft>
                <a:spcPts val="0"/>
              </a:spcAft>
              <a:buNone/>
              <a:tabLst/>
            </a:pPr>
            <a:endParaRPr lang="hr-HR" sz="2400" b="0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43608" y="328209"/>
            <a:ext cx="7772039" cy="791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 dirty="0">
                <a:latin typeface="Times New Roman" pitchFamily="18"/>
                <a:cs typeface="Times New Roman" pitchFamily="18"/>
              </a:rPr>
              <a:t>Posebne situacije u vrednovanju</a:t>
            </a:r>
          </a:p>
        </p:txBody>
      </p:sp>
      <p:sp>
        <p:nvSpPr>
          <p:cNvPr id="3" name="Subtitle 5"/>
          <p:cNvSpPr txBox="1">
            <a:spLocks noGrp="1"/>
          </p:cNvSpPr>
          <p:nvPr>
            <p:ph type="subTitle" idx="4294967295"/>
          </p:nvPr>
        </p:nvSpPr>
        <p:spPr>
          <a:xfrm>
            <a:off x="1110791" y="1119102"/>
            <a:ext cx="7704856" cy="5445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pisana slova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čitljivo pisanje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rubnica s lijeve i desne strane ne smije biti šira od 3 centimetra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nema podnaslova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prepoznatljiva tri strukturalna dijela: uvod, razrada i zaključak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odlomci i ulomci ne naznačuju se praznim retkom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ne naznačujte ulomke uvlačenjem retka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- ne prelazite u novi redak ako je zaokružena misaona cjelina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sej se neće vrednovati :&#10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dirty="0">
                <a:latin typeface="Times New Roman" pitchFamily="18"/>
                <a:cs typeface="Times New Roman" pitchFamily="18"/>
              </a:rPr>
              <a:t>Esej </a:t>
            </a:r>
            <a:r>
              <a:rPr lang="x-none" b="1" dirty="0">
                <a:latin typeface="Times New Roman" pitchFamily="18"/>
                <a:cs typeface="Times New Roman" pitchFamily="18"/>
              </a:rPr>
              <a:t>neće </a:t>
            </a:r>
            <a:r>
              <a:rPr lang="hr-HR" b="1" dirty="0">
                <a:latin typeface="Times New Roman" pitchFamily="18"/>
                <a:cs typeface="Times New Roman" pitchFamily="18"/>
              </a:rPr>
              <a:t>biti </a:t>
            </a:r>
            <a:r>
              <a:rPr lang="x-none" b="1" dirty="0">
                <a:latin typeface="Times New Roman" pitchFamily="18"/>
                <a:cs typeface="Times New Roman" pitchFamily="18"/>
              </a:rPr>
              <a:t>vrednova</a:t>
            </a:r>
            <a:r>
              <a:rPr lang="hr-HR" b="1" dirty="0">
                <a:latin typeface="Times New Roman" pitchFamily="18"/>
                <a:cs typeface="Times New Roman" pitchFamily="18"/>
              </a:rPr>
              <a:t>n</a:t>
            </a:r>
            <a:r>
              <a:rPr lang="x-none" dirty="0">
                <a:latin typeface="Times New Roman" pitchFamily="18"/>
                <a:cs typeface="Times New Roman" pitchFamily="18"/>
              </a:rPr>
              <a:t>:</a:t>
            </a:r>
            <a:br>
              <a:rPr lang="x-none" dirty="0">
                <a:latin typeface="Times New Roman" pitchFamily="18"/>
                <a:cs typeface="Times New Roman" pitchFamily="18"/>
              </a:rPr>
            </a:br>
            <a:endParaRPr lang="x-none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Subtitle 2"/>
          <p:cNvSpPr txBox="1">
            <a:spLocks noGrp="1"/>
          </p:cNvSpPr>
          <p:nvPr>
            <p:ph type="body" idx="4294967295"/>
          </p:nvPr>
        </p:nvSpPr>
        <p:spPr>
          <a:xfrm>
            <a:off x="1331641" y="1254960"/>
            <a:ext cx="7601760" cy="5328360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je napisan velikim i/ili malim tiskanim slovima 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ste nepristojni u izražavanju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se izravno obraćate ocjenjivaču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(npr. „Ovdje sam malo pogriješio pa...”,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„Okreni“ i sl.)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ste promašili temu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crtate/ilustrirate na listu za čistopis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° ako je rukopis potpuno nečitljiv ili nije u standardima hrvatskoga jezika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latin typeface="+mn-lt"/>
              <a:cs typeface="Times New Roman" pitchFamily="16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dirty="0">
                <a:latin typeface="+mn-lt"/>
                <a:cs typeface="Times New Roman" pitchFamily="16"/>
              </a:rPr>
              <a:t> 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latin typeface="+mn-lt"/>
              <a:cs typeface="Times New Roman" pitchFamily="16"/>
            </a:endParaRPr>
          </a:p>
        </p:txBody>
      </p:sp>
      <p:cxnSp>
        <p:nvCxnSpPr>
          <p:cNvPr id="4" name="Straight Arrow Connector 4"/>
          <p:cNvCxnSpPr/>
          <p:nvPr/>
        </p:nvCxnSpPr>
        <p:spPr>
          <a:xfrm>
            <a:off x="6444208" y="3212976"/>
            <a:ext cx="864000" cy="0"/>
          </a:xfrm>
          <a:prstGeom prst="bentConnector3">
            <a:avLst/>
          </a:prstGeom>
          <a:noFill/>
          <a:ln w="9360">
            <a:solidFill>
              <a:schemeClr val="tx1"/>
            </a:solidFill>
            <a:prstDash val="solid"/>
            <a:tailEnd type="arrow"/>
          </a:ln>
        </p:spPr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539552" y="548680"/>
            <a:ext cx="8424936" cy="52506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2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                                              </a:t>
            </a:r>
            <a:r>
              <a:rPr lang="hr-HR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IZVORI</a:t>
            </a:r>
            <a:endParaRPr lang="hr-HR" sz="2200" b="1" i="0" u="none" strike="noStrike" kern="1200" spc="0" dirty="0">
              <a:ln>
                <a:noFill/>
              </a:ln>
              <a:solidFill>
                <a:srgbClr val="000000"/>
              </a:solidFill>
              <a:ea typeface="Microsoft YaHei" pitchFamily="2"/>
              <a:cs typeface="Times New Roman" pitchFamily="18"/>
            </a:endParaRPr>
          </a:p>
          <a:p>
            <a:pPr lvl="0">
              <a:lnSpc>
                <a:spcPct val="150000"/>
              </a:lnSpc>
              <a:buClr>
                <a:srgbClr val="000000"/>
              </a:buClr>
              <a:buSzPct val="45000"/>
              <a:buFont typeface="StarSymbol"/>
              <a:buChar char="-"/>
            </a:pPr>
            <a:r>
              <a:rPr lang="hr-HR" sz="2200" b="0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Hrvatski pravopis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</a:t>
            </a:r>
            <a:r>
              <a:rPr lang="hr-HR" sz="2200" dirty="0"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2013. </a:t>
            </a:r>
            <a:r>
              <a:rPr lang="hr-HR" sz="2200" noProof="1"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Institut za jezik i jezikoslovlje. 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Zagreb. 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-"/>
              <a:tabLst/>
            </a:pPr>
            <a:r>
              <a:rPr lang="hr-HR" sz="22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Silić, Josip; Pranjković, Ivo</a:t>
            </a:r>
            <a:r>
              <a:rPr lang="hr-HR" sz="2200" dirty="0"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2007. </a:t>
            </a:r>
            <a:r>
              <a:rPr lang="hr-HR" sz="2200" b="0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Gramatika hrvatskoga jezika za gimnazije i visoka učilišta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ŠK. Zagreb.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-"/>
              <a:tabLst/>
            </a:pPr>
            <a:r>
              <a:rPr lang="hr-HR" sz="22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Barić, Eugenija i dr. 2005. </a:t>
            </a:r>
            <a:r>
              <a:rPr lang="hr-HR" sz="2200" b="0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Hrvatska gramatika</a:t>
            </a: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Školska knjiga. Zagreb. </a:t>
            </a:r>
            <a:br>
              <a:rPr lang="hr-HR" sz="2200" b="1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</a:br>
            <a:r>
              <a:rPr lang="hr-HR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- </a:t>
            </a:r>
            <a: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Piskač, Davo. 2009. </a:t>
            </a:r>
            <a:r>
              <a:rPr lang="hr-HR" sz="2200" b="0" i="1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Kako napisati esej na državnoj maturi</a:t>
            </a:r>
            <a: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Alfa. Zagreb. </a:t>
            </a:r>
            <a:b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</a:br>
            <a: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- Biti, Vladimir. 1987. </a:t>
            </a:r>
            <a:r>
              <a:rPr lang="hr-HR" sz="2200" b="0" i="1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O strukturi pripovijednog teksta</a:t>
            </a:r>
            <a: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. SNL. Zagreb. </a:t>
            </a:r>
            <a:br>
              <a:rPr lang="hr-HR" sz="2200" b="0" i="0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</a:br>
            <a:r>
              <a:rPr lang="hr-HR" sz="2200" b="0" i="1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 http://www.ciklopea.com/hr/blog/konzalting/101-najcesca-pogreska-u-hrvatskom-jeziku/269/</a:t>
            </a:r>
          </a:p>
          <a:p>
            <a:pPr marL="0" marR="0" lvl="0" indent="0" algn="l" rtl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-"/>
              <a:tabLst/>
            </a:pPr>
            <a:r>
              <a:rPr lang="hr-HR" sz="2200" b="0" i="1" u="none" strike="noStrike" kern="1200" spc="0" noProof="1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www.rivaon.com/nastavnici/vijeca/</a:t>
            </a:r>
            <a:r>
              <a:rPr lang="hr-HR" sz="2200" b="0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hrvatski/2012/.../</a:t>
            </a:r>
            <a:r>
              <a:rPr lang="hr-HR" sz="2200" b="1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Norma</a:t>
            </a:r>
            <a:r>
              <a:rPr lang="hr-HR" sz="2200" b="0" i="1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tivnost.pptx</a:t>
            </a:r>
            <a:r>
              <a:rPr lang="hi-IN" sz="22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Times New Roman" pitchFamily="18"/>
              </a:rPr>
              <a:t>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48000" y="144000"/>
            <a:ext cx="7772039" cy="83628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Struktura eseja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467544" y="836712"/>
            <a:ext cx="8280921" cy="5472608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Trodijelna struktura: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1. uvod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– najaviti temu, smjestiti ju u određeni kontekst, iznijeti nekoliko temeljnih odrednica; moguće je iznijeti i stav o  temi</a:t>
            </a:r>
          </a:p>
          <a:p>
            <a:pPr marL="514439" lvl="0" indent="-514080">
              <a:lnSpc>
                <a:spcPct val="150000"/>
              </a:lnSpc>
              <a:spcAft>
                <a:spcPts val="0"/>
              </a:spcAft>
              <a:buNone/>
            </a:pPr>
            <a:endParaRPr lang="hr-HR" sz="24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457200" lvl="0" indent="-456839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2.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4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razrada </a:t>
            </a:r>
            <a:r>
              <a:rPr lang="hr-HR" sz="2400" dirty="0">
                <a:solidFill>
                  <a:srgbClr val="572314"/>
                </a:solidFill>
                <a:latin typeface="+mn-lt"/>
                <a:cs typeface="Times New Roman" pitchFamily="18"/>
              </a:rPr>
              <a:t>– detaljno razraditi i argumentirati navedeno u uvodnome dijelu, pokazati znanje o temi i razumijevanje teme pozivajući se na literaturu o temi (parafraziranje) te potkrepljujući određene tvrdnje primjerima iz vlastite nastavne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48000" y="144000"/>
            <a:ext cx="7772039" cy="83628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 dirty="0">
                <a:latin typeface="Times New Roman" pitchFamily="18"/>
                <a:cs typeface="Times New Roman" pitchFamily="18"/>
              </a:rPr>
              <a:t>Struktura eseja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760401" y="1412776"/>
            <a:ext cx="7772039" cy="371712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457200" lvl="0" indent="-456839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3.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</a:t>
            </a:r>
            <a:r>
              <a:rPr lang="hr-HR" sz="2800" b="1" dirty="0">
                <a:solidFill>
                  <a:srgbClr val="572314"/>
                </a:solidFill>
                <a:latin typeface="+mn-lt"/>
                <a:cs typeface="Times New Roman" pitchFamily="18"/>
              </a:rPr>
              <a:t>završetak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– povezati iznesene tvrdnje (i protutvrdnje) jasno oblikovanom sintezom o temi</a:t>
            </a:r>
          </a:p>
          <a:p>
            <a:pPr marL="457200" lvl="0" indent="-456839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ne zaboraviti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UVLAKE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 u svakom dijelu strukture</a:t>
            </a:r>
          </a:p>
          <a:p>
            <a:pPr marL="457200" lvl="0" indent="-456839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457200" lvl="0" indent="-456839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332640"/>
            <a:ext cx="7772039" cy="719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Tehnički opis ispita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39552" y="1628638"/>
            <a:ext cx="7632849" cy="4392649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uporaba </a:t>
            </a:r>
            <a:r>
              <a:rPr lang="hr-HR" sz="2800" b="1" dirty="0">
                <a:solidFill>
                  <a:srgbClr val="C00000"/>
                </a:solidFill>
                <a:latin typeface="+mn-lt"/>
                <a:cs typeface="Times New Roman" pitchFamily="18"/>
              </a:rPr>
              <a:t>lista za koncept </a:t>
            </a: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tijekom pisanja eseja, ali na kraju prepisivanje na list za čistopis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uporaba Hrvatskoga pravopisa Instituta za jezik i jezikoslovlje  (ili kojega drugog hrvatskog pravopisa)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hr-HR" sz="2800" dirty="0">
              <a:solidFill>
                <a:srgbClr val="572314"/>
              </a:solidFill>
              <a:latin typeface="+mn-lt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hnički opis isp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75640" y="188640"/>
            <a:ext cx="7497720" cy="1142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Tehnički opis ispita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1840" y="1384176"/>
            <a:ext cx="3385800" cy="4561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Naslovnica pisanoga rada</a:t>
            </a:r>
          </a:p>
        </p:txBody>
      </p:sp>
      <p:sp>
        <p:nvSpPr>
          <p:cNvPr id="4" name="Rectangle 3"/>
          <p:cNvSpPr/>
          <p:nvPr/>
        </p:nvSpPr>
        <p:spPr>
          <a:xfrm>
            <a:off x="755576" y="1948802"/>
            <a:ext cx="7857744" cy="309676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                                                      (u sredini)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                                                        </a:t>
            </a:r>
            <a:r>
              <a:rPr lang="hr-HR" sz="2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Tema</a:t>
            </a:r>
            <a:endParaRPr lang="hr-HR" sz="2000" b="1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H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Lucida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(donji lijevi ugao)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U Zagrebu 23. siječnja 2026. ili                                                       (donji desni ugao)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hr-H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Zagreb, 23. siječnja 2026.                                                                </a:t>
            </a:r>
            <a:r>
              <a:rPr lang="hr-H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Lucida Sans" pitchFamily="2"/>
              </a:rPr>
              <a:t>potpis pristupnika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55639" y="476640"/>
            <a:ext cx="7772039" cy="1007640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x-none" b="1">
                <a:latin typeface="Times New Roman" pitchFamily="18"/>
                <a:cs typeface="Times New Roman" pitchFamily="18"/>
              </a:rPr>
              <a:t>Jezična pismenost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115616" y="2276999"/>
            <a:ext cx="7412062" cy="230400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r-HR" sz="2800" dirty="0">
                <a:solidFill>
                  <a:srgbClr val="572314"/>
                </a:solidFill>
                <a:latin typeface="+mn-lt"/>
                <a:cs typeface="Times New Roman" pitchFamily="18"/>
              </a:rPr>
              <a:t>- gramatička, pravopisna, leksička i stilistička norma hrvatskoga standardnog književnog jezika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2562</Words>
  <Application>Microsoft Office PowerPoint</Application>
  <PresentationFormat>Prikaz na zaslonu (4:3)</PresentationFormat>
  <Paragraphs>327</Paragraphs>
  <Slides>49</Slides>
  <Notes>49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4</vt:i4>
      </vt:variant>
      <vt:variant>
        <vt:lpstr>Naslovi slajdova</vt:lpstr>
      </vt:variant>
      <vt:variant>
        <vt:i4>49</vt:i4>
      </vt:variant>
    </vt:vector>
  </HeadingPairs>
  <TitlesOfParts>
    <vt:vector size="60" baseType="lpstr">
      <vt:lpstr>Microsoft YaHei</vt:lpstr>
      <vt:lpstr>Arial</vt:lpstr>
      <vt:lpstr>Calibri</vt:lpstr>
      <vt:lpstr>Gill Sans MT</vt:lpstr>
      <vt:lpstr>StarSymbol</vt:lpstr>
      <vt:lpstr>Times New Roman</vt:lpstr>
      <vt:lpstr>Wingdings 2</vt:lpstr>
      <vt:lpstr>Default</vt:lpstr>
      <vt:lpstr>Default 1</vt:lpstr>
      <vt:lpstr>Default 2</vt:lpstr>
      <vt:lpstr>Default 3</vt:lpstr>
      <vt:lpstr>E S E J – priprema za pisani dio stručnoga ispita  OŠ „Malešnica” 23. siječnja 2026.  Predavačica:  Sanja Bosak, prof., izvrstan savjetnik</vt:lpstr>
      <vt:lpstr>Pisani rad u obliku eseja</vt:lpstr>
      <vt:lpstr>Stručno – metodički esej</vt:lpstr>
      <vt:lpstr>Znanstveni stil eseja</vt:lpstr>
      <vt:lpstr>Struktura eseja</vt:lpstr>
      <vt:lpstr>Struktura eseja</vt:lpstr>
      <vt:lpstr>Tehnički opis ispita</vt:lpstr>
      <vt:lpstr>Tehnički opis ispita</vt:lpstr>
      <vt:lpstr>Jezična pismenost</vt:lpstr>
      <vt:lpstr>- morfološka norma</vt:lpstr>
      <vt:lpstr>- sintaktička norma</vt:lpstr>
      <vt:lpstr>- leksička norma</vt:lpstr>
      <vt:lpstr>- pravopisna norma</vt:lpstr>
      <vt:lpstr>NAJČEŠĆE POGREŠKE</vt:lpstr>
      <vt:lpstr>Najčešće pravopisne pogreške</vt:lpstr>
      <vt:lpstr>Primjeri</vt:lpstr>
      <vt:lpstr>Primjeri</vt:lpstr>
      <vt:lpstr>Primjeri</vt:lpstr>
      <vt:lpstr>Primjeri</vt:lpstr>
      <vt:lpstr>Najčešće slovničke (gramatičke) pogreške</vt:lpstr>
      <vt:lpstr>Primjeri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Najčešće sintaktičke pogreške</vt:lpstr>
      <vt:lpstr>Poveznici za povezivanje rečenica:  - suprotni:  no, ali, međutim, usprokos tomu, naprotiv, za razliku od toga - objasnidbeni:  bolje rečeno, drugim riječima, odnosno, naime - zaključni:  dakle, prema tome, stoga, zbog toga što, s obzirom na to, općenito, zato - vremenski:  onda, kasnije, tada, poslije, nakon toga, iza toga, u međuvremenu - pogodbeni:  inače, u tom slučaju - dopusni:  svejedno, usprkos svemu, unatoč tome, ipak  </vt:lpstr>
      <vt:lpstr>Primjeri</vt:lpstr>
      <vt:lpstr>PowerPoint prezentacija</vt:lpstr>
      <vt:lpstr>PowerPoint prezentacija</vt:lpstr>
      <vt:lpstr>PowerPoint prezentacija</vt:lpstr>
      <vt:lpstr>Predugačke i nejasne rečenice  Kako veze roditelja i djece postaju slabije, mnogi roditelji su ili prezaposleni ili imaju egzistencijalne probleme (nezaposlenost roditelja) što je stvarnost naših učenika.  Kako veze roditelja i djece slabe, mnogi roditelji postaju prezaposleni.   Njihovi egzistencijalni problemi, kao što je nezaposlenost, također  utječu na stvarnost naših učenika.       </vt:lpstr>
      <vt:lpstr>Predugačke i nejasne rečenice  Ovakva tjedna okupljanja učenika daju poticaj za stvaranje sigurnijeg društva kao i promišljanje stvarnosti oko sebe kao i razvijanje brige za druge ljude u svom okruženju.  Ovakva tjedna okupljanja učenika daju poticaj za stvaranje sigurnijega društva promišljanjem vlastite stvarnosti i razvijanjem brige za ljude u svom okruženju.  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Najčešće pogreške pristupnika</vt:lpstr>
      <vt:lpstr>Najčešće pogreške pristupnika - ispravak</vt:lpstr>
      <vt:lpstr>Najčešće pogreške pristupnika</vt:lpstr>
      <vt:lpstr>Najčešće pogreške pristupnika - ispravak</vt:lpstr>
      <vt:lpstr>Najčešće pogreške pristupnika</vt:lpstr>
      <vt:lpstr>PowerPoint prezentacija</vt:lpstr>
      <vt:lpstr>Posebne situacije u vrednovanju</vt:lpstr>
      <vt:lpstr>Esej neće biti vrednovan: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S E J priprema za pisani dio stručnoga ispita  OŠ „Malešnica” 27. kolovoza 2018. Predavačica: Sanja Bosak, prof.  Hrvatskoga jezika i književnosti</dc:title>
  <dc:creator>Profesor</dc:creator>
  <cp:lastModifiedBy>Ema</cp:lastModifiedBy>
  <cp:revision>124</cp:revision>
  <dcterms:modified xsi:type="dcterms:W3CDTF">2026-01-22T10:19:56Z</dcterms:modified>
</cp:coreProperties>
</file>