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5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79" d="100"/>
          <a:sy n="79" d="100"/>
        </p:scale>
        <p:origin x="2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919FAA3-4730-4A0E-9D21-FBA0F39FCB65}" type="datetimeFigureOut">
              <a:rPr lang="hr-HR" smtClean="0"/>
              <a:t>11.9.2023.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C1FC25F-F66C-4940-976A-A88F6B3EFC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5518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FAA3-4730-4A0E-9D21-FBA0F39FCB65}" type="datetimeFigureOut">
              <a:rPr lang="hr-HR" smtClean="0"/>
              <a:t>11.9.2023.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C25F-F66C-4940-976A-A88F6B3EFC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3340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FAA3-4730-4A0E-9D21-FBA0F39FCB65}" type="datetimeFigureOut">
              <a:rPr lang="hr-HR" smtClean="0"/>
              <a:t>11.9.2023.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C25F-F66C-4940-976A-A88F6B3EFC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000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FAA3-4730-4A0E-9D21-FBA0F39FCB65}" type="datetimeFigureOut">
              <a:rPr lang="hr-HR" smtClean="0"/>
              <a:t>11.9.2023.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C25F-F66C-4940-976A-A88F6B3EFC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3408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FAA3-4730-4A0E-9D21-FBA0F39FCB65}" type="datetimeFigureOut">
              <a:rPr lang="hr-HR" smtClean="0"/>
              <a:t>11.9.2023.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C25F-F66C-4940-976A-A88F6B3EFC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701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FAA3-4730-4A0E-9D21-FBA0F39FCB65}" type="datetimeFigureOut">
              <a:rPr lang="hr-HR" smtClean="0"/>
              <a:t>11.9.2023.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C25F-F66C-4940-976A-A88F6B3EFC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3546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FAA3-4730-4A0E-9D21-FBA0F39FCB65}" type="datetimeFigureOut">
              <a:rPr lang="hr-HR" smtClean="0"/>
              <a:t>11.9.2023.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C25F-F66C-4940-976A-A88F6B3EFC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0016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919FAA3-4730-4A0E-9D21-FBA0F39FCB65}" type="datetimeFigureOut">
              <a:rPr lang="hr-HR" smtClean="0"/>
              <a:t>11.9.2023.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C25F-F66C-4940-976A-A88F6B3EFC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3482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919FAA3-4730-4A0E-9D21-FBA0F39FCB65}" type="datetimeFigureOut">
              <a:rPr lang="hr-HR" smtClean="0"/>
              <a:t>11.9.2023.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C25F-F66C-4940-976A-A88F6B3EFC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32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FAA3-4730-4A0E-9D21-FBA0F39FCB65}" type="datetimeFigureOut">
              <a:rPr lang="hr-HR" smtClean="0"/>
              <a:t>11.9.2023.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C25F-F66C-4940-976A-A88F6B3EFC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083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FAA3-4730-4A0E-9D21-FBA0F39FCB65}" type="datetimeFigureOut">
              <a:rPr lang="hr-HR" smtClean="0"/>
              <a:t>11.9.2023.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C25F-F66C-4940-976A-A88F6B3EFC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4852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FAA3-4730-4A0E-9D21-FBA0F39FCB65}" type="datetimeFigureOut">
              <a:rPr lang="hr-HR" smtClean="0"/>
              <a:t>11.9.2023.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C25F-F66C-4940-976A-A88F6B3EFC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901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FAA3-4730-4A0E-9D21-FBA0F39FCB65}" type="datetimeFigureOut">
              <a:rPr lang="hr-HR" smtClean="0"/>
              <a:t>11.9.2023.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C25F-F66C-4940-976A-A88F6B3EFC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991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FAA3-4730-4A0E-9D21-FBA0F39FCB65}" type="datetimeFigureOut">
              <a:rPr lang="hr-HR" smtClean="0"/>
              <a:t>11.9.2023.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C25F-F66C-4940-976A-A88F6B3EFC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552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FAA3-4730-4A0E-9D21-FBA0F39FCB65}" type="datetimeFigureOut">
              <a:rPr lang="hr-HR" smtClean="0"/>
              <a:t>11.9.2023.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C25F-F66C-4940-976A-A88F6B3EFC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097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FAA3-4730-4A0E-9D21-FBA0F39FCB65}" type="datetimeFigureOut">
              <a:rPr lang="hr-HR" smtClean="0"/>
              <a:t>11.9.2023.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C25F-F66C-4940-976A-A88F6B3EFC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9950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FAA3-4730-4A0E-9D21-FBA0F39FCB65}" type="datetimeFigureOut">
              <a:rPr lang="hr-HR" smtClean="0"/>
              <a:t>11.9.2023.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C25F-F66C-4940-976A-A88F6B3EFC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301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919FAA3-4730-4A0E-9D21-FBA0F39FCB65}" type="datetimeFigureOut">
              <a:rPr lang="hr-HR" smtClean="0"/>
              <a:t>11.9.2023.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C1FC25F-F66C-4940-976A-A88F6B3EFC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67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07" r:id="rId2"/>
    <p:sldLayoutId id="2147484208" r:id="rId3"/>
    <p:sldLayoutId id="2147484209" r:id="rId4"/>
    <p:sldLayoutId id="2147484210" r:id="rId5"/>
    <p:sldLayoutId id="2147484211" r:id="rId6"/>
    <p:sldLayoutId id="2147484212" r:id="rId7"/>
    <p:sldLayoutId id="2147484213" r:id="rId8"/>
    <p:sldLayoutId id="2147484214" r:id="rId9"/>
    <p:sldLayoutId id="2147484215" r:id="rId10"/>
    <p:sldLayoutId id="2147484216" r:id="rId11"/>
    <p:sldLayoutId id="2147484217" r:id="rId12"/>
    <p:sldLayoutId id="2147484218" r:id="rId13"/>
    <p:sldLayoutId id="2147484219" r:id="rId14"/>
    <p:sldLayoutId id="2147484220" r:id="rId15"/>
    <p:sldLayoutId id="2147484221" r:id="rId16"/>
    <p:sldLayoutId id="214748422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Medijacija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u školskom okruženju</a:t>
            </a:r>
          </a:p>
        </p:txBody>
      </p:sp>
    </p:spTree>
    <p:extLst>
      <p:ext uri="{BB962C8B-B14F-4D97-AF65-F5344CB8AC3E}">
        <p14:creationId xmlns:p14="http://schemas.microsoft.com/office/powerpoint/2010/main" val="102886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Proces medijacije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hr-HR" dirty="0"/>
              <a:t>Uvod</a:t>
            </a:r>
          </a:p>
          <a:p>
            <a:pPr>
              <a:buFont typeface="+mj-lt"/>
              <a:buAutoNum type="arabicPeriod"/>
            </a:pPr>
            <a:r>
              <a:rPr lang="hr-HR" dirty="0"/>
              <a:t>Pričanje priče</a:t>
            </a:r>
          </a:p>
          <a:p>
            <a:pPr>
              <a:buFont typeface="+mj-lt"/>
              <a:buAutoNum type="arabicPeriod"/>
            </a:pPr>
            <a:r>
              <a:rPr lang="hr-HR" dirty="0"/>
              <a:t>Određivanje pozicija – preoblikovanje u interese i potrebe</a:t>
            </a:r>
          </a:p>
          <a:p>
            <a:pPr>
              <a:buFont typeface="+mj-lt"/>
              <a:buAutoNum type="arabicPeriod"/>
            </a:pPr>
            <a:r>
              <a:rPr lang="hr-HR" dirty="0"/>
              <a:t>Određivanje mogućih rješenja</a:t>
            </a:r>
          </a:p>
          <a:p>
            <a:pPr>
              <a:buFont typeface="+mj-lt"/>
              <a:buAutoNum type="arabicPeriod"/>
            </a:pPr>
            <a:r>
              <a:rPr lang="hr-HR" dirty="0"/>
              <a:t>Pregled i rasprava o rješenjima</a:t>
            </a:r>
          </a:p>
          <a:p>
            <a:pPr>
              <a:buFont typeface="+mj-lt"/>
              <a:buAutoNum type="arabicPeriod"/>
            </a:pPr>
            <a:r>
              <a:rPr lang="hr-HR" dirty="0"/>
              <a:t>Postizanje sporazuma</a:t>
            </a:r>
          </a:p>
        </p:txBody>
      </p:sp>
    </p:spTree>
    <p:extLst>
      <p:ext uri="{BB962C8B-B14F-4D97-AF65-F5344CB8AC3E}">
        <p14:creationId xmlns:p14="http://schemas.microsoft.com/office/powerpoint/2010/main" val="3372322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Sukob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Sučeljavanje dvije ili više strana</a:t>
            </a:r>
          </a:p>
          <a:p>
            <a:r>
              <a:rPr lang="hr-HR" dirty="0"/>
              <a:t>Doživljaj prijetnje osobnim potrebama, interesima, vrijednostima, ciljevima,…</a:t>
            </a:r>
          </a:p>
          <a:p>
            <a:r>
              <a:rPr lang="hr-HR" dirty="0"/>
              <a:t>Ni pozitivan ni negativan</a:t>
            </a:r>
          </a:p>
          <a:p>
            <a:r>
              <a:rPr lang="hr-HR" dirty="0"/>
              <a:t>Ukazuje na potrebu za promjenom</a:t>
            </a:r>
          </a:p>
          <a:p>
            <a:r>
              <a:rPr lang="hr-HR" dirty="0"/>
              <a:t>Može imati pozitivne i negativne posljedice</a:t>
            </a:r>
          </a:p>
          <a:p>
            <a:r>
              <a:rPr lang="hr-HR" dirty="0"/>
              <a:t>Uzrok – IDENTITET, PREDRASUDE, STEREOTIPI </a:t>
            </a:r>
          </a:p>
          <a:p>
            <a:r>
              <a:rPr lang="hr-HR" dirty="0"/>
              <a:t>Ulazimo u sukob s određenom </a:t>
            </a:r>
            <a:r>
              <a:rPr lang="hr-HR" u="sng" dirty="0"/>
              <a:t>POZICIJOM</a:t>
            </a:r>
            <a:r>
              <a:rPr lang="hr-HR" dirty="0"/>
              <a:t> </a:t>
            </a:r>
          </a:p>
          <a:p>
            <a:r>
              <a:rPr lang="hr-HR" dirty="0"/>
              <a:t>Stvarni interesi i potrebe nevidljivi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9885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Uzroci sukoba u školi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Komunikacija (učenik – učenik, učenik – nastavnik, nastavnik – roditelj,….)</a:t>
            </a:r>
          </a:p>
          <a:p>
            <a:r>
              <a:rPr lang="hr-HR" dirty="0"/>
              <a:t>Različite vrijednosti u školi i u obitelji</a:t>
            </a:r>
          </a:p>
          <a:p>
            <a:r>
              <a:rPr lang="hr-HR" dirty="0"/>
              <a:t>Nejasna pravila/zaduženja</a:t>
            </a:r>
          </a:p>
          <a:p>
            <a:r>
              <a:rPr lang="hr-HR" dirty="0"/>
              <a:t>Ograničeni resursi</a:t>
            </a:r>
          </a:p>
          <a:p>
            <a:r>
              <a:rPr lang="hr-HR" dirty="0"/>
              <a:t>Različiti interesi</a:t>
            </a:r>
          </a:p>
          <a:p>
            <a:r>
              <a:rPr lang="hr-HR" dirty="0"/>
              <a:t>Ljubav</a:t>
            </a:r>
          </a:p>
          <a:p>
            <a:r>
              <a:rPr lang="hr-HR" dirty="0"/>
              <a:t>Neriješeni raniji sukobi</a:t>
            </a:r>
          </a:p>
          <a:p>
            <a:r>
              <a:rPr lang="hr-HR" dirty="0"/>
              <a:t>Različitost</a:t>
            </a:r>
          </a:p>
        </p:txBody>
      </p:sp>
    </p:spTree>
    <p:extLst>
      <p:ext uri="{BB962C8B-B14F-4D97-AF65-F5344CB8AC3E}">
        <p14:creationId xmlns:p14="http://schemas.microsoft.com/office/powerpoint/2010/main" val="360828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Medijacija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3429000"/>
            <a:ext cx="8825659" cy="25908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hr-HR" dirty="0"/>
              <a:t>Umjetnost komunikacije, upravljanja sukobom i pregovaranja čiji je cilj na konstruktivan način, uz posrednika, doći do zajedničkog rješenja.</a:t>
            </a:r>
          </a:p>
        </p:txBody>
      </p:sp>
    </p:spTree>
    <p:extLst>
      <p:ext uri="{BB962C8B-B14F-4D97-AF65-F5344CB8AC3E}">
        <p14:creationId xmlns:p14="http://schemas.microsoft.com/office/powerpoint/2010/main" val="1591946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Načela medijacije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Dragovoljnost</a:t>
            </a:r>
          </a:p>
          <a:p>
            <a:r>
              <a:rPr lang="hr-HR" dirty="0"/>
              <a:t>Povjerljivost</a:t>
            </a:r>
          </a:p>
          <a:p>
            <a:r>
              <a:rPr lang="hr-HR" dirty="0"/>
              <a:t>Jednakost</a:t>
            </a:r>
          </a:p>
        </p:txBody>
      </p:sp>
    </p:spTree>
    <p:extLst>
      <p:ext uri="{BB962C8B-B14F-4D97-AF65-F5344CB8AC3E}">
        <p14:creationId xmlns:p14="http://schemas.microsoft.com/office/powerpoint/2010/main" val="1138204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djeca uče kroz medijaciju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Prepoznavanje i reguliranje izražavanja emocija – posebno neugodnih poput ljutnje i bijesa</a:t>
            </a:r>
          </a:p>
          <a:p>
            <a:r>
              <a:rPr lang="hr-HR" dirty="0"/>
              <a:t>Asertivno izražavanje i unaprjeđenje komunikacijskih vještina</a:t>
            </a:r>
          </a:p>
          <a:p>
            <a:r>
              <a:rPr lang="hr-HR" dirty="0"/>
              <a:t>Odgovornost za svoje postupke</a:t>
            </a:r>
          </a:p>
          <a:p>
            <a:r>
              <a:rPr lang="hr-HR" dirty="0"/>
              <a:t>Razvijanje empatije</a:t>
            </a:r>
          </a:p>
          <a:p>
            <a:r>
              <a:rPr lang="hr-HR" dirty="0"/>
              <a:t>Pronalazak zajedničkog interesa</a:t>
            </a:r>
          </a:p>
          <a:p>
            <a:r>
              <a:rPr lang="hr-HR" dirty="0"/>
              <a:t>Izgradnja zajednice temeljena na poštovanju i povjerenju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2580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Vršnjačka medijacija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Osposobljeni učenici uzimaju uloge medijatora što doprinosi poboljšanju odnosa, razvija međusobno povjerenje i jača osjećaj osobne odgovornosti.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Prednosti:</a:t>
            </a:r>
          </a:p>
          <a:p>
            <a:r>
              <a:rPr lang="hr-HR" dirty="0"/>
              <a:t>Povećana aktivnost učenika</a:t>
            </a:r>
          </a:p>
          <a:p>
            <a:r>
              <a:rPr lang="hr-HR" dirty="0"/>
              <a:t>Učenici lakše prepoznaju probleme, potrebe, osjećaje i želje svojih vršnjaka</a:t>
            </a:r>
          </a:p>
          <a:p>
            <a:r>
              <a:rPr lang="hr-HR" dirty="0"/>
              <a:t>Proces je prilagođen dobi vršnjaka (način izražavanja i terminologija)</a:t>
            </a:r>
          </a:p>
          <a:p>
            <a:r>
              <a:rPr lang="hr-HR" dirty="0"/>
              <a:t>Oslobođeno pritiska autoriteta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65579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Medijator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hr-HR" dirty="0"/>
              <a:t>Prihvaćen</a:t>
            </a:r>
          </a:p>
          <a:p>
            <a:r>
              <a:rPr lang="hr-HR" dirty="0"/>
              <a:t>Odgovoran za proces (ne sadržaj)</a:t>
            </a:r>
          </a:p>
          <a:p>
            <a:r>
              <a:rPr lang="hr-HR" dirty="0"/>
              <a:t>Nepristran</a:t>
            </a:r>
          </a:p>
          <a:p>
            <a:r>
              <a:rPr lang="hr-HR" dirty="0"/>
              <a:t>Ne nudi rješenja</a:t>
            </a:r>
          </a:p>
          <a:p>
            <a:r>
              <a:rPr lang="hr-HR" dirty="0"/>
              <a:t>Ne osuđuje</a:t>
            </a:r>
          </a:p>
          <a:p>
            <a:r>
              <a:rPr lang="hr-HR" dirty="0"/>
              <a:t>Povjerljiv</a:t>
            </a:r>
          </a:p>
          <a:p>
            <a:r>
              <a:rPr lang="hr-HR" dirty="0"/>
              <a:t>Strpljiv</a:t>
            </a:r>
          </a:p>
          <a:p>
            <a:r>
              <a:rPr lang="hr-HR" dirty="0"/>
              <a:t>Utvrđuje proceduru i pravila</a:t>
            </a:r>
          </a:p>
          <a:p>
            <a:r>
              <a:rPr lang="hr-HR" dirty="0"/>
              <a:t>Pomaže u iskazivanju interesa i osjećaja</a:t>
            </a:r>
          </a:p>
          <a:p>
            <a:r>
              <a:rPr lang="hr-HR" dirty="0"/>
              <a:t>Održava ravnotežu moći</a:t>
            </a:r>
          </a:p>
          <a:p>
            <a:r>
              <a:rPr lang="hr-HR" dirty="0"/>
              <a:t>Usmjerava proces ka pozitivnom ishodu uz ponovno uspostavljanje povjerenja</a:t>
            </a:r>
          </a:p>
          <a:p>
            <a:r>
              <a:rPr lang="hr-HR" dirty="0"/>
              <a:t>Ne smije biti izravno umiješan u sukob</a:t>
            </a:r>
          </a:p>
          <a:p>
            <a:endParaRPr lang="hr-HR" dirty="0"/>
          </a:p>
          <a:p>
            <a:r>
              <a:rPr lang="hr-HR" b="1" u="sng" dirty="0"/>
              <a:t>Aktivno sluša!</a:t>
            </a:r>
            <a:endParaRPr lang="hr-HR" u="sng" dirty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80687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Aktivno slušanje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Postavljanje pitanja</a:t>
            </a:r>
          </a:p>
          <a:p>
            <a:pPr lvl="1"/>
            <a:r>
              <a:rPr lang="hr-HR" dirty="0"/>
              <a:t>Otvorena</a:t>
            </a:r>
          </a:p>
          <a:p>
            <a:pPr lvl="1"/>
            <a:r>
              <a:rPr lang="hr-HR" dirty="0"/>
              <a:t>Zatvorena</a:t>
            </a:r>
          </a:p>
          <a:p>
            <a:pPr lvl="1"/>
            <a:r>
              <a:rPr lang="hr-HR" dirty="0" err="1"/>
              <a:t>Sužavajuća</a:t>
            </a:r>
            <a:endParaRPr lang="hr-HR" dirty="0"/>
          </a:p>
          <a:p>
            <a:pPr lvl="1"/>
            <a:r>
              <a:rPr lang="hr-HR" dirty="0"/>
              <a:t>Pitanja za navođenje</a:t>
            </a:r>
          </a:p>
          <a:p>
            <a:r>
              <a:rPr lang="hr-HR" dirty="0"/>
              <a:t>Sažimanje i ponavljanje</a:t>
            </a:r>
          </a:p>
          <a:p>
            <a:r>
              <a:rPr lang="hr-HR" dirty="0"/>
              <a:t>Parafraziranje</a:t>
            </a:r>
          </a:p>
          <a:p>
            <a:r>
              <a:rPr lang="hr-HR" dirty="0"/>
              <a:t>Reflektiranje</a:t>
            </a:r>
          </a:p>
          <a:p>
            <a:r>
              <a:rPr lang="hr-HR" dirty="0"/>
              <a:t>Ohrabrivanje</a:t>
            </a:r>
          </a:p>
          <a:p>
            <a:r>
              <a:rPr lang="hr-HR" dirty="0"/>
              <a:t>Slušanje s empatijom</a:t>
            </a:r>
          </a:p>
          <a:p>
            <a:r>
              <a:rPr lang="hr-HR" dirty="0"/>
              <a:t>Preoblikovanje izjava u interese</a:t>
            </a:r>
          </a:p>
        </p:txBody>
      </p:sp>
    </p:spTree>
    <p:extLst>
      <p:ext uri="{BB962C8B-B14F-4D97-AF65-F5344CB8AC3E}">
        <p14:creationId xmlns:p14="http://schemas.microsoft.com/office/powerpoint/2010/main" val="91029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108</TotalTime>
  <Words>306</Words>
  <Application>Microsoft Office PowerPoint</Application>
  <PresentationFormat>Široki zaslon</PresentationFormat>
  <Paragraphs>77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Medijacija</vt:lpstr>
      <vt:lpstr>Sukob</vt:lpstr>
      <vt:lpstr>Uzroci sukoba u školi </vt:lpstr>
      <vt:lpstr>Medijacija</vt:lpstr>
      <vt:lpstr>Načela medijacije</vt:lpstr>
      <vt:lpstr>Što djeca uče kroz medijaciju</vt:lpstr>
      <vt:lpstr>Vršnjačka medijacija</vt:lpstr>
      <vt:lpstr>Medijator</vt:lpstr>
      <vt:lpstr>Aktivno slušanje</vt:lpstr>
      <vt:lpstr>Proces medijacije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Medijacija k</dc:title>
  <dc:creator>zmajk0.zmaj@gmail.com</dc:creator>
  <cp:lastModifiedBy>Danijela Simončić-Brigljević</cp:lastModifiedBy>
  <cp:revision>11</cp:revision>
  <dcterms:created xsi:type="dcterms:W3CDTF">2023-09-11T15:47:19Z</dcterms:created>
  <dcterms:modified xsi:type="dcterms:W3CDTF">2023-09-11T20:34:07Z</dcterms:modified>
</cp:coreProperties>
</file>