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5" r:id="rId7"/>
    <p:sldId id="264" r:id="rId8"/>
    <p:sldId id="262" r:id="rId9"/>
    <p:sldId id="260" r:id="rId10"/>
    <p:sldId id="263" r:id="rId11"/>
    <p:sldId id="266" r:id="rId12"/>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r-H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List1!$B$1</c:f>
              <c:strCache>
                <c:ptCount val="1"/>
                <c:pt idx="0">
                  <c:v>Simptomi ljudi s down sindromom</c:v>
                </c:pt>
              </c:strCache>
            </c:strRef>
          </c:tx>
          <c:cat>
            <c:strRef>
              <c:f>List1!$A$2:$A$4</c:f>
              <c:strCache>
                <c:ptCount val="3"/>
                <c:pt idx="0">
                  <c:v>Srčane greške</c:v>
                </c:pt>
                <c:pt idx="1">
                  <c:v>endokrinološki poremečaji</c:v>
                </c:pt>
                <c:pt idx="2">
                  <c:v>Ostali poremečaji</c:v>
                </c:pt>
              </c:strCache>
            </c:strRef>
          </c:cat>
          <c:val>
            <c:numRef>
              <c:f>List1!$B$2:$B$4</c:f>
              <c:numCache>
                <c:formatCode>0%</c:formatCode>
                <c:ptCount val="3"/>
                <c:pt idx="0">
                  <c:v>0.6</c:v>
                </c:pt>
                <c:pt idx="1">
                  <c:v>0.2</c:v>
                </c:pt>
                <c:pt idx="2">
                  <c:v>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661926355991607"/>
          <c:y val="0.15858196825075321"/>
          <c:w val="0.33451483322619396"/>
          <c:h val="0.79695835126718484"/>
        </c:manualLayout>
      </c:layout>
      <c:overlay val="0"/>
    </c:legend>
    <c:plotVisOnly val="1"/>
    <c:dispBlanksAs val="gap"/>
    <c:showDLblsOverMax val="0"/>
  </c:chart>
  <c:txPr>
    <a:bodyPr/>
    <a:lstStyle/>
    <a:p>
      <a:pPr>
        <a:defRPr sz="1800"/>
      </a:pPr>
      <a:endParaRPr lang="sr-Latn-R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E918AA8E-D77D-47F7-81DD-A92F5653C8C8}" type="datetimeFigureOut">
              <a:rPr lang="hr-HR" smtClean="0"/>
              <a:t>20.3.2018.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7991475" y="6429375"/>
            <a:ext cx="876300" cy="292100"/>
          </a:xfrm>
        </p:spPr>
        <p:txBody>
          <a:bodyPr/>
          <a:lstStyle/>
          <a:p>
            <a:fld id="{82037D69-A4BD-412D-B708-53E9BBF8A253}" type="slidenum">
              <a:rPr lang="hr-HR" smtClean="0"/>
              <a:t>‹#›</a:t>
            </a:fld>
            <a:endParaRPr lang="hr-H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hr-HR" smtClean="0"/>
              <a:t>Uredite stil naslova matrice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a:p>
        </p:txBody>
      </p:sp>
      <p:sp>
        <p:nvSpPr>
          <p:cNvPr id="3" name="Vertical Text Placeholder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E918AA8E-D77D-47F7-81DD-A92F5653C8C8}" type="datetimeFigureOut">
              <a:rPr lang="hr-HR" smtClean="0"/>
              <a:t>20.3.2018.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2037D69-A4BD-412D-B708-53E9BBF8A253}"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r-HR" smtClean="0"/>
              <a:t>Uredite stil naslova matrice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Date Placeholder 3"/>
          <p:cNvSpPr>
            <a:spLocks noGrp="1"/>
          </p:cNvSpPr>
          <p:nvPr>
            <p:ph type="dt" sz="half" idx="10"/>
          </p:nvPr>
        </p:nvSpPr>
        <p:spPr/>
        <p:txBody>
          <a:bodyPr/>
          <a:lstStyle/>
          <a:p>
            <a:fld id="{E918AA8E-D77D-47F7-81DD-A92F5653C8C8}" type="datetimeFigureOut">
              <a:rPr lang="hr-HR" smtClean="0"/>
              <a:t>20.3.2018.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2037D69-A4BD-412D-B708-53E9BBF8A253}"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E918AA8E-D77D-47F7-81DD-A92F5653C8C8}" type="datetimeFigureOut">
              <a:rPr lang="hr-HR" smtClean="0"/>
              <a:t>20.3.2018.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2037D69-A4BD-412D-B708-53E9BBF8A253}" type="slidenum">
              <a:rPr lang="hr-HR" smtClean="0"/>
              <a:t>‹#›</a:t>
            </a:fld>
            <a:endParaRPr lang="hr-H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E918AA8E-D77D-47F7-81DD-A92F5653C8C8}" type="datetimeFigureOut">
              <a:rPr lang="hr-HR" smtClean="0"/>
              <a:t>20.3.2018.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2037D69-A4BD-412D-B708-53E9BBF8A253}" type="slidenum">
              <a:rPr lang="hr-HR" smtClean="0"/>
              <a:t>‹#›</a:t>
            </a:fld>
            <a:endParaRPr lang="hr-H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hr-HR" smtClean="0"/>
              <a:t>Uredite stil naslova matrice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918AA8E-D77D-47F7-81DD-A92F5653C8C8}" type="datetimeFigureOut">
              <a:rPr lang="hr-HR" smtClean="0"/>
              <a:t>20.3.2018.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2037D69-A4BD-412D-B708-53E9BBF8A253}" type="slidenum">
              <a:rPr lang="hr-HR" smtClean="0"/>
              <a:t>‹#›</a:t>
            </a:fld>
            <a:endParaRPr lang="hr-H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918AA8E-D77D-47F7-81DD-A92F5653C8C8}" type="datetimeFigureOut">
              <a:rPr lang="hr-HR" smtClean="0"/>
              <a:t>20.3.2018.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2037D69-A4BD-412D-B708-53E9BBF8A253}" type="slidenum">
              <a:rPr lang="hr-HR" smtClean="0"/>
              <a:t>‹#›</a:t>
            </a:fld>
            <a:endParaRPr lang="hr-H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E918AA8E-D77D-47F7-81DD-A92F5653C8C8}" type="datetimeFigureOut">
              <a:rPr lang="hr-HR" smtClean="0"/>
              <a:t>20.3.2018.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2037D69-A4BD-412D-B708-53E9BBF8A253}" type="slidenum">
              <a:rPr lang="hr-HR" smtClean="0"/>
              <a:t>‹#›</a:t>
            </a:fld>
            <a:endParaRPr lang="hr-H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8AA8E-D77D-47F7-81DD-A92F5653C8C8}" type="datetimeFigureOut">
              <a:rPr lang="hr-HR" smtClean="0"/>
              <a:t>20.3.2018.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2037D69-A4BD-412D-B708-53E9BBF8A253}"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918AA8E-D77D-47F7-81DD-A92F5653C8C8}" type="datetimeFigureOut">
              <a:rPr lang="hr-HR" smtClean="0"/>
              <a:t>20.3.2018.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2037D69-A4BD-412D-B708-53E9BBF8A253}" type="slidenum">
              <a:rPr lang="hr-HR" smtClean="0"/>
              <a:t>‹#›</a:t>
            </a:fld>
            <a:endParaRPr lang="hr-H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hr-HR" smtClean="0"/>
              <a:t>Uredite stil naslova matrice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hr-HR" smtClean="0"/>
              <a:t>Uredite stilove teksta matrice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E918AA8E-D77D-47F7-81DD-A92F5653C8C8}" type="datetimeFigureOut">
              <a:rPr lang="hr-HR" smtClean="0"/>
              <a:t>20.3.2018.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2037D69-A4BD-412D-B708-53E9BBF8A253}" type="slidenum">
              <a:rPr lang="hr-HR" smtClean="0"/>
              <a:t>‹#›</a:t>
            </a:fld>
            <a:endParaRPr lang="hr-H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hr-HR" smtClean="0"/>
              <a:t>Uredite stil naslova matrice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hr-HR" smtClean="0"/>
              <a:t>Uredite stilove teksta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hr-HR" smtClean="0"/>
              <a:t>Uredite stil naslova matrice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E918AA8E-D77D-47F7-81DD-A92F5653C8C8}" type="datetimeFigureOut">
              <a:rPr lang="hr-HR" smtClean="0"/>
              <a:t>20.3.2018.</a:t>
            </a:fld>
            <a:endParaRPr lang="hr-H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hr-H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82037D69-A4BD-412D-B708-53E9BBF8A253}"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1268760"/>
            <a:ext cx="8928992" cy="4345482"/>
          </a:xfrm>
        </p:spPr>
        <p:txBody>
          <a:bodyPr/>
          <a:lstStyle/>
          <a:p>
            <a:r>
              <a:rPr lang="hr-H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Međunarodni dan osoba s down sindromom</a:t>
            </a:r>
            <a:endParaRPr lang="hr-HR" dirty="0"/>
          </a:p>
        </p:txBody>
      </p:sp>
    </p:spTree>
    <p:extLst>
      <p:ext uri="{BB962C8B-B14F-4D97-AF65-F5344CB8AC3E}">
        <p14:creationId xmlns:p14="http://schemas.microsoft.com/office/powerpoint/2010/main" val="229495400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Ljudi s down sindromom</a:t>
            </a:r>
            <a:endParaRPr lang="hr-H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890096" y="1268760"/>
            <a:ext cx="3253904" cy="216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avijena strelica 3"/>
          <p:cNvSpPr/>
          <p:nvPr/>
        </p:nvSpPr>
        <p:spPr>
          <a:xfrm rot="10800000" flipH="1">
            <a:off x="4067944" y="1340768"/>
            <a:ext cx="1728192" cy="1296144"/>
          </a:xfrm>
          <a:prstGeom prst="bentArrow">
            <a:avLst>
              <a:gd name="adj1" fmla="val 31719"/>
              <a:gd name="adj2" fmla="val 27100"/>
              <a:gd name="adj3" fmla="val 33399"/>
              <a:gd name="adj4" fmla="val 681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sp>
        <p:nvSpPr>
          <p:cNvPr id="5" name="Strelica dolje 4"/>
          <p:cNvSpPr/>
          <p:nvPr/>
        </p:nvSpPr>
        <p:spPr>
          <a:xfrm>
            <a:off x="2843808" y="1340767"/>
            <a:ext cx="936104" cy="2160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47" y="4221087"/>
            <a:ext cx="3485045" cy="231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trelica ulijevo 5"/>
          <p:cNvSpPr/>
          <p:nvPr/>
        </p:nvSpPr>
        <p:spPr>
          <a:xfrm rot="18250572">
            <a:off x="1305562" y="1553541"/>
            <a:ext cx="1512168"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2" y="2620887"/>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7154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1619672" y="332656"/>
            <a:ext cx="5472608" cy="830997"/>
          </a:xfrm>
          <a:prstGeom prst="rect">
            <a:avLst/>
          </a:prstGeom>
          <a:noFill/>
        </p:spPr>
        <p:txBody>
          <a:bodyPr wrap="square" rtlCol="0">
            <a:spAutoFit/>
          </a:bodyPr>
          <a:lstStyle/>
          <a:p>
            <a:r>
              <a:rPr lang="hr-HR" sz="4800" dirty="0" smtClean="0"/>
              <a:t>Hvala vam na pažnji</a:t>
            </a:r>
            <a:endParaRPr lang="hr-HR" sz="4800" dirty="0"/>
          </a:p>
        </p:txBody>
      </p:sp>
      <p:sp>
        <p:nvSpPr>
          <p:cNvPr id="6" name="Pravokutnik 5"/>
          <p:cNvSpPr/>
          <p:nvPr/>
        </p:nvSpPr>
        <p:spPr>
          <a:xfrm>
            <a:off x="2195736" y="5301208"/>
            <a:ext cx="5184576"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p:cNvSpPr/>
          <p:nvPr/>
        </p:nvSpPr>
        <p:spPr>
          <a:xfrm rot="5400000">
            <a:off x="4680012" y="4097998"/>
            <a:ext cx="1368152"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Jednakokračni trokut 7"/>
          <p:cNvSpPr/>
          <p:nvPr/>
        </p:nvSpPr>
        <p:spPr>
          <a:xfrm>
            <a:off x="4860031" y="2852936"/>
            <a:ext cx="994657" cy="106504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Pravokutnik 8"/>
          <p:cNvSpPr/>
          <p:nvPr/>
        </p:nvSpPr>
        <p:spPr>
          <a:xfrm rot="5400000">
            <a:off x="5351713" y="4278018"/>
            <a:ext cx="360040" cy="2880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Pravokutnik 9"/>
          <p:cNvSpPr/>
          <p:nvPr/>
        </p:nvSpPr>
        <p:spPr>
          <a:xfrm rot="5400000">
            <a:off x="4896036" y="4307261"/>
            <a:ext cx="360040" cy="2880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Pravokutnik 10"/>
          <p:cNvSpPr/>
          <p:nvPr/>
        </p:nvSpPr>
        <p:spPr>
          <a:xfrm rot="5400000">
            <a:off x="5205770" y="4977848"/>
            <a:ext cx="303177" cy="28803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Sunce 11"/>
          <p:cNvSpPr/>
          <p:nvPr/>
        </p:nvSpPr>
        <p:spPr>
          <a:xfrm>
            <a:off x="2483768" y="1477346"/>
            <a:ext cx="1296144" cy="1368152"/>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722505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179512" y="2060848"/>
            <a:ext cx="8640960" cy="3416320"/>
          </a:xfrm>
          <a:prstGeom prst="rect">
            <a:avLst/>
          </a:prstGeom>
          <a:noFill/>
        </p:spPr>
        <p:txBody>
          <a:bodyPr wrap="square" rtlCol="0">
            <a:spAutoFit/>
          </a:bodyPr>
          <a:lstStyle/>
          <a:p>
            <a:r>
              <a:rPr lang="hr-HR" sz="3600" b="1" dirty="0" smtClean="0">
                <a:effectLst/>
              </a:rPr>
              <a:t>Down Syndrome International</a:t>
            </a:r>
            <a:r>
              <a:rPr lang="hr-HR" sz="3600" dirty="0" smtClean="0">
                <a:effectLst/>
              </a:rPr>
              <a:t> je službeno odredio 21. ožujak kao </a:t>
            </a:r>
            <a:r>
              <a:rPr lang="hr-HR" sz="3600" b="1" dirty="0" smtClean="0">
                <a:effectLst/>
              </a:rPr>
              <a:t>Svjetski dan osoba s Down sindromom</a:t>
            </a:r>
            <a:r>
              <a:rPr lang="hr-HR" sz="3600" dirty="0" smtClean="0">
                <a:effectLst/>
              </a:rPr>
              <a:t>. Navedeni datum je izabran kako bi označio jedinstvenost Downova sindroma u potrostručenju 21. kromosoma.</a:t>
            </a:r>
            <a:endParaRPr lang="hr-HR" sz="3600" dirty="0"/>
          </a:p>
        </p:txBody>
      </p:sp>
      <p:sp>
        <p:nvSpPr>
          <p:cNvPr id="7" name="TekstniOkvir 6"/>
          <p:cNvSpPr txBox="1"/>
          <p:nvPr/>
        </p:nvSpPr>
        <p:spPr>
          <a:xfrm>
            <a:off x="984109" y="764704"/>
            <a:ext cx="7056784" cy="1323439"/>
          </a:xfrm>
          <a:prstGeom prst="rect">
            <a:avLst/>
          </a:prstGeom>
          <a:noFill/>
        </p:spPr>
        <p:txBody>
          <a:bodyPr wrap="square" rtlCol="0">
            <a:spAutoFit/>
          </a:bodyPr>
          <a:lstStyle/>
          <a:p>
            <a:r>
              <a:rPr lang="hr-HR"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anose="020B0604020202020204" pitchFamily="34" charset="0"/>
                <a:cs typeface="Arial" panose="020B0604020202020204" pitchFamily="34" charset="0"/>
              </a:rPr>
              <a:t>21. Ožujak dan osoba s down sindromom.</a:t>
            </a:r>
            <a:endParaRPr lang="hr-HR"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2897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40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Zašto ga slavimo</a:t>
            </a:r>
            <a:endParaRPr lang="hr-HR" sz="4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Rezervirano mjesto sadržaja 2"/>
          <p:cNvSpPr>
            <a:spLocks noGrp="1"/>
          </p:cNvSpPr>
          <p:nvPr>
            <p:ph sz="quarter" idx="13"/>
          </p:nvPr>
        </p:nvSpPr>
        <p:spPr/>
        <p:txBody>
          <a:bodyPr>
            <a:noAutofit/>
          </a:bodyPr>
          <a:lstStyle/>
          <a:p>
            <a:r>
              <a:rPr lang="hr-HR" sz="4000" dirty="0"/>
              <a:t>Obilježavanjem Svjetskog dana sindroma Down želimo upoznati svijet s ovim poremećajem i pri tomu potaknuti ljude za veće poštivanje prava ljudi s Downovim sindromom. Većim razumijevanjem i poboljšanjem njihovog položaja u društvu možemo poboljšati kvalitetu života osoba s sindromom down.</a:t>
            </a:r>
          </a:p>
        </p:txBody>
      </p:sp>
    </p:spTree>
    <p:extLst>
      <p:ext uri="{BB962C8B-B14F-4D97-AF65-F5344CB8AC3E}">
        <p14:creationId xmlns:p14="http://schemas.microsoft.com/office/powerpoint/2010/main" val="197191164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3"/>
          </p:nvPr>
        </p:nvSpPr>
        <p:spPr>
          <a:xfrm>
            <a:off x="251520" y="0"/>
            <a:ext cx="8595360" cy="6858000"/>
          </a:xfrm>
        </p:spPr>
        <p:txBody>
          <a:bodyPr>
            <a:normAutofit/>
          </a:bodyPr>
          <a:lstStyle/>
          <a:p>
            <a:r>
              <a:rPr lang="vi-VN" dirty="0"/>
              <a:t>Prosječno se</a:t>
            </a:r>
            <a:r>
              <a:rPr lang="vi-VN" b="1" dirty="0"/>
              <a:t> jedno od 650 novorođene djece rađa s </a:t>
            </a:r>
            <a:r>
              <a:rPr lang="vi-VN" b="1" dirty="0" smtClean="0"/>
              <a:t>Downovim </a:t>
            </a:r>
            <a:r>
              <a:rPr lang="vi-VN" b="1" dirty="0"/>
              <a:t>sindromom</a:t>
            </a:r>
            <a:r>
              <a:rPr lang="vi-VN" dirty="0" smtClean="0"/>
              <a:t>.</a:t>
            </a:r>
            <a:endParaRPr lang="hr-HR" dirty="0" smtClean="0"/>
          </a:p>
          <a:p>
            <a:r>
              <a:rPr lang="vi-VN" dirty="0"/>
              <a:t>Poznato je da kod žena iznad 35 godina starosti postoji veća vjerojatnost (1 od 400 djece) da će roditi dijete sa sindromom Down. Rizik se s godinama povećava, do 40. godine života on iznosi 1:110, a do 45. godine života čak 1:35. Budući da se zbog današnjeg ritma života mladi parovi odlučuju imati djecu sve kasnije u životu, očekuje se povećanje broja slučajeva sindroma Down. No potrebno je reči da oko 80% djece sa sindromom Down imaju majke koje su mlađe od 35 godina.</a:t>
            </a:r>
            <a:endParaRPr lang="hr-H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511" y="3573016"/>
            <a:ext cx="5846489" cy="328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13853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Uzrok</a:t>
            </a:r>
            <a:endParaRPr lang="hr-H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Rezervirano mjesto sadržaja 2"/>
          <p:cNvSpPr>
            <a:spLocks noGrp="1"/>
          </p:cNvSpPr>
          <p:nvPr>
            <p:ph sz="quarter" idx="13"/>
          </p:nvPr>
        </p:nvSpPr>
        <p:spPr/>
        <p:txBody>
          <a:bodyPr/>
          <a:lstStyle/>
          <a:p>
            <a:r>
              <a:rPr lang="vi-VN" dirty="0"/>
              <a:t>Downov sindrom uzrokuje pogrešan prijenos kromosoma tijekom stanične diobe spolnih stanica, tako da se u jednoj stanici nađe višak cijelog ili dijela jednog kromosoma, kromosoma koji je numeriran brojem 21 (stanica sadržava 23 različita kromosoma numerirana brojevima od 1 do 22, te 23. spolni kromosom). Najčešće nastaje u jajnoj stanici prije, rjeđe nakon oplodnje, dok se u manjem broju slučajeva pojavljuje u spermijima. U tom slučaju stanice ne sadrže 46 kromosoma, već 47 jer se pojavljuje jedan prekobrojni kromosom, kromosom broj 21. Budući da postoje tri kopije 21. kromosoma, sindrom Down se često još naziva i "trisomija 21</a:t>
            </a:r>
            <a:r>
              <a:rPr lang="vi-VN" dirty="0" smtClean="0"/>
              <a:t>".</a:t>
            </a:r>
            <a:r>
              <a:rPr lang="hr-HR" dirty="0"/>
              <a:t> Otkrio ga je Jerome Lejeune, francuski genetičar, profesor i humanist, član brojnih francuskih znanstvenih institucija te Papinske akademije za znanost.</a:t>
            </a:r>
          </a:p>
        </p:txBody>
      </p:sp>
    </p:spTree>
    <p:extLst>
      <p:ext uri="{BB962C8B-B14F-4D97-AF65-F5344CB8AC3E}">
        <p14:creationId xmlns:p14="http://schemas.microsoft.com/office/powerpoint/2010/main" val="308795646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4427984"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Slikovni rezultat za kromoso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 y="3557058"/>
            <a:ext cx="6210532" cy="33009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51" y="3573016"/>
            <a:ext cx="2936849" cy="3284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63337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Jerome Lejeune</a:t>
            </a:r>
            <a:endParaRPr lang="hr-H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7564"/>
            <a:ext cx="22521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0" y="1196752"/>
            <a:ext cx="4568950" cy="342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149" y="1197564"/>
            <a:ext cx="2305068" cy="2305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54759"/>
            <a:ext cx="4364562" cy="218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4562" y="4581940"/>
            <a:ext cx="3382650" cy="225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060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Simptomi</a:t>
            </a:r>
            <a:endParaRPr lang="hr-HR" dirty="0"/>
          </a:p>
        </p:txBody>
      </p:sp>
      <p:sp>
        <p:nvSpPr>
          <p:cNvPr id="3" name="Rezervirano mjesto sadržaja 2"/>
          <p:cNvSpPr>
            <a:spLocks noGrp="1"/>
          </p:cNvSpPr>
          <p:nvPr>
            <p:ph sz="quarter" idx="13"/>
          </p:nvPr>
        </p:nvSpPr>
        <p:spPr/>
        <p:txBody>
          <a:bodyPr>
            <a:normAutofit fontScale="92500" lnSpcReduction="20000"/>
          </a:bodyPr>
          <a:lstStyle/>
          <a:p>
            <a:r>
              <a:rPr lang="vi-VN" dirty="0"/>
              <a:t>Najčešća karakteristična obilježja izgleda djeteta s sindromom Down su:</a:t>
            </a:r>
          </a:p>
          <a:p>
            <a:r>
              <a:rPr lang="vi-VN" dirty="0"/>
              <a:t>Mišićna hipotonija, smanjenje </a:t>
            </a:r>
            <a:r>
              <a:rPr lang="vi-VN" dirty="0" smtClean="0"/>
              <a:t>napetosti </a:t>
            </a:r>
            <a:r>
              <a:rPr lang="vi-VN" dirty="0"/>
              <a:t>mišića</a:t>
            </a:r>
          </a:p>
          <a:p>
            <a:r>
              <a:rPr lang="vi-VN" dirty="0"/>
              <a:t>Široki vrat. Dijete može imati kratak, široki vrat s previše kože i masnog tkiva</a:t>
            </a:r>
          </a:p>
          <a:p>
            <a:r>
              <a:rPr lang="vi-VN" dirty="0"/>
              <a:t>Kosi položaj očnih otvora </a:t>
            </a:r>
          </a:p>
          <a:p>
            <a:r>
              <a:rPr lang="vi-VN" dirty="0"/>
              <a:t>Okruglo lice izravnanog profila</a:t>
            </a:r>
          </a:p>
          <a:p>
            <a:r>
              <a:rPr lang="vi-VN" dirty="0"/>
              <a:t>Abnormalni oblik uški</a:t>
            </a:r>
          </a:p>
          <a:p>
            <a:r>
              <a:rPr lang="vi-VN" dirty="0"/>
              <a:t>Kratke šake, na dlanu može postoji specifična poprečna brazda na obje ruke ili na samo jednoj</a:t>
            </a:r>
          </a:p>
          <a:p>
            <a:r>
              <a:rPr lang="vi-VN" dirty="0"/>
              <a:t>Malena usta i nos s neproporcionalno velikim jezikom</a:t>
            </a:r>
          </a:p>
          <a:p>
            <a:r>
              <a:rPr lang="vi-VN" dirty="0"/>
              <a:t>Kratke i široke ruke i noge, često postoji i velik razmak između nožnog palca i susjednog prsta</a:t>
            </a:r>
          </a:p>
          <a:p>
            <a:r>
              <a:rPr lang="vi-VN" dirty="0"/>
              <a:t>Kraći prsni koš neobičnog oblika</a:t>
            </a:r>
          </a:p>
          <a:p>
            <a:r>
              <a:rPr lang="vi-VN" dirty="0"/>
              <a:t>Malena glava</a:t>
            </a:r>
          </a:p>
          <a:p>
            <a:endParaRPr lang="hr-HR" dirty="0"/>
          </a:p>
        </p:txBody>
      </p:sp>
    </p:spTree>
    <p:extLst>
      <p:ext uri="{BB962C8B-B14F-4D97-AF65-F5344CB8AC3E}">
        <p14:creationId xmlns:p14="http://schemas.microsoft.com/office/powerpoint/2010/main" val="29870214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Rezervirano mjesto sadržaja 5"/>
          <p:cNvGraphicFramePr>
            <a:graphicFrameLocks noGrp="1"/>
          </p:cNvGraphicFramePr>
          <p:nvPr>
            <p:ph sz="quarter" idx="13"/>
            <p:extLst>
              <p:ext uri="{D42A27DB-BD31-4B8C-83A1-F6EECF244321}">
                <p14:modId xmlns:p14="http://schemas.microsoft.com/office/powerpoint/2010/main" val="2899205121"/>
              </p:ext>
            </p:extLst>
          </p:nvPr>
        </p:nvGraphicFramePr>
        <p:xfrm>
          <a:off x="274638" y="1298575"/>
          <a:ext cx="8594725"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7549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58</TotalTime>
  <Words>416</Words>
  <Application>Microsoft Office PowerPoint</Application>
  <PresentationFormat>Prikaz na zaslonu (4:3)</PresentationFormat>
  <Paragraphs>25</Paragraphs>
  <Slides>11</Slides>
  <Notes>0</Notes>
  <HiddenSlides>0</HiddenSlides>
  <MMClips>0</MMClips>
  <ScaleCrop>false</ScaleCrop>
  <HeadingPairs>
    <vt:vector size="4" baseType="variant">
      <vt:variant>
        <vt:lpstr>Tema</vt:lpstr>
      </vt:variant>
      <vt:variant>
        <vt:i4>1</vt:i4>
      </vt:variant>
      <vt:variant>
        <vt:lpstr>Naslovi slajdova</vt:lpstr>
      </vt:variant>
      <vt:variant>
        <vt:i4>11</vt:i4>
      </vt:variant>
    </vt:vector>
  </HeadingPairs>
  <TitlesOfParts>
    <vt:vector size="12" baseType="lpstr">
      <vt:lpstr>Soho</vt:lpstr>
      <vt:lpstr>Međunarodni dan osoba s down sindromom</vt:lpstr>
      <vt:lpstr>PowerPointova prezentacija</vt:lpstr>
      <vt:lpstr>Zašto ga slavimo</vt:lpstr>
      <vt:lpstr>PowerPointova prezentacija</vt:lpstr>
      <vt:lpstr>Uzrok</vt:lpstr>
      <vt:lpstr>PowerPointova prezentacija</vt:lpstr>
      <vt:lpstr>Jerome Lejeune</vt:lpstr>
      <vt:lpstr>Simptomi</vt:lpstr>
      <vt:lpstr>PowerPointova prezentacija</vt:lpstr>
      <vt:lpstr>Ljudi s down sindromom</vt:lpstr>
      <vt:lpstr>PowerPointova prezentacija</vt:lpstr>
    </vt:vector>
  </TitlesOfParts>
  <Company>OŠ Malešnica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Međunarodni dan osoba s down sindromom</dc:title>
  <dc:creator>Učenik</dc:creator>
  <cp:lastModifiedBy>Profesor</cp:lastModifiedBy>
  <cp:revision>6</cp:revision>
  <dcterms:created xsi:type="dcterms:W3CDTF">2018-03-20T14:02:39Z</dcterms:created>
  <dcterms:modified xsi:type="dcterms:W3CDTF">2018-03-20T15:09:47Z</dcterms:modified>
</cp:coreProperties>
</file>