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F0CE-32F5-425F-892A-2BA08DE3BFE9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A3237-BB3E-4B26-BA08-41EF2F758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40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A3237-BB3E-4B26-BA08-41EF2F7589FB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35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47D8-4D5C-4C13-B52F-7385E5DB997A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5B803-7C05-42AD-BEB2-4B7444E69D8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646281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Električna struja je gibanje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slobodnih elektrona kroz vodič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Vodič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je materijal koji u svom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sastavu ima veliku količinu slobodnih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elektrona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Izolator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je materijal koji u svom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sastavu ima malu količinu slobodnih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elektrona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" y="260648"/>
            <a:ext cx="8435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pl-PL" sz="2800" b="1" dirty="0">
                <a:latin typeface="Times-Roman"/>
                <a:ea typeface="MS Mincho"/>
                <a:cs typeface="Times-Roman"/>
              </a:rPr>
              <a:t>ELEKTRI</a:t>
            </a:r>
            <a:r>
              <a:rPr lang="hr-HR" sz="2800" b="1" dirty="0">
                <a:latin typeface="Times-Roman"/>
                <a:ea typeface="MS Mincho"/>
                <a:cs typeface="Times-Roman"/>
              </a:rPr>
              <a:t>Č</a:t>
            </a:r>
            <a:r>
              <a:rPr lang="pl-PL" sz="2800" b="1" dirty="0">
                <a:latin typeface="Times-Roman"/>
                <a:ea typeface="MS Mincho"/>
                <a:cs typeface="Times-Roman"/>
              </a:rPr>
              <a:t>NI NAPON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sz="800" dirty="0">
                <a:latin typeface="Times-Roman"/>
                <a:ea typeface="MS Mincho"/>
                <a:cs typeface="Times-Roman"/>
              </a:rPr>
              <a:t> 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latin typeface="Times-Roman"/>
                <a:ea typeface="MS Mincho"/>
                <a:cs typeface="Times-Roman"/>
              </a:rPr>
              <a:t>OZNAKA</a:t>
            </a:r>
            <a:r>
              <a:rPr lang="hr-HR" dirty="0">
                <a:latin typeface="Times-Roman"/>
                <a:ea typeface="MS Mincho"/>
                <a:cs typeface="Times-Roman"/>
              </a:rPr>
              <a:t>: </a:t>
            </a:r>
            <a:r>
              <a:rPr lang="pl-PL" sz="3200" dirty="0">
                <a:latin typeface="Times-Roman"/>
                <a:ea typeface="MS Mincho"/>
                <a:cs typeface="Times-Roman"/>
              </a:rPr>
              <a:t>U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pl-PL" cap="all" dirty="0">
                <a:latin typeface="Times-Roman"/>
                <a:ea typeface="MS Mincho"/>
                <a:cs typeface="Times-Roman"/>
              </a:rPr>
              <a:t>OSNOVNA MJERNA Jedinica</a:t>
            </a:r>
            <a:r>
              <a:rPr lang="hr-HR" dirty="0">
                <a:latin typeface="Times-Roman"/>
                <a:ea typeface="MS Mincho"/>
                <a:cs typeface="Times-Roman"/>
              </a:rPr>
              <a:t>: </a:t>
            </a:r>
            <a:r>
              <a:rPr lang="hr-HR" sz="2800" b="1" dirty="0">
                <a:latin typeface="Times-Roman"/>
                <a:ea typeface="MS Mincho"/>
                <a:cs typeface="Times-Roman"/>
              </a:rPr>
              <a:t>[1</a:t>
            </a:r>
            <a:r>
              <a:rPr lang="pl-PL" sz="2800" b="1" dirty="0">
                <a:latin typeface="Times-Roman"/>
                <a:ea typeface="MS Mincho"/>
                <a:cs typeface="Times-Roman"/>
              </a:rPr>
              <a:t>V</a:t>
            </a:r>
            <a:r>
              <a:rPr lang="hr-HR" sz="2800" b="1" dirty="0">
                <a:latin typeface="Times-Roman"/>
                <a:ea typeface="MS Mincho"/>
                <a:cs typeface="Times-Roman"/>
              </a:rPr>
              <a:t>]</a:t>
            </a:r>
            <a:r>
              <a:rPr lang="hr-HR" dirty="0">
                <a:latin typeface="Times-Roman"/>
                <a:ea typeface="MS Mincho"/>
                <a:cs typeface="Times-Roman"/>
              </a:rPr>
              <a:t> (volt</a:t>
            </a:r>
            <a:r>
              <a:rPr lang="hr-HR" b="1" dirty="0">
                <a:latin typeface="Times-Bold"/>
                <a:ea typeface="MS Mincho"/>
                <a:cs typeface="Times-Bold"/>
              </a:rPr>
              <a:t> )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sz="1600" dirty="0">
                <a:latin typeface="Times-Roman"/>
                <a:ea typeface="MS Mincho"/>
                <a:cs typeface="Times-Roman"/>
              </a:rPr>
              <a:t>FORMULA: </a:t>
            </a:r>
            <a:r>
              <a:rPr lang="hr-HR" sz="3200" dirty="0">
                <a:latin typeface="Times-Roman"/>
                <a:ea typeface="MS Mincho"/>
                <a:cs typeface="Times-Roman"/>
              </a:rPr>
              <a:t>U = IR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25152" y="2307521"/>
            <a:ext cx="785921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dirty="0">
                <a:latin typeface="Times-Roman"/>
                <a:ea typeface="MS Mincho"/>
                <a:cs typeface="Times-Roman"/>
              </a:rPr>
              <a:t>R – električni otpor --- jedinica </a:t>
            </a:r>
            <a:r>
              <a:rPr lang="hr-HR" sz="2000" dirty="0">
                <a:latin typeface="Times New Roman" panose="02020603050405020304" pitchFamily="18" charset="0"/>
                <a:ea typeface="MS Mincho"/>
              </a:rPr>
              <a:t>1</a:t>
            </a:r>
            <a:r>
              <a:rPr lang="hr-HR" sz="2000" dirty="0">
                <a:latin typeface="Symbol" panose="05050102010706020507" pitchFamily="18" charset="2"/>
                <a:ea typeface="MS Mincho"/>
              </a:rPr>
              <a:t>W </a:t>
            </a:r>
            <a:r>
              <a:rPr lang="hr-HR" sz="2000" dirty="0">
                <a:latin typeface="Times New Roman" panose="02020603050405020304" pitchFamily="18" charset="0"/>
                <a:ea typeface="MS Mincho"/>
              </a:rPr>
              <a:t>(om)</a:t>
            </a:r>
            <a:endParaRPr lang="hr-HR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sz="700" dirty="0">
                <a:latin typeface="Times-Roman"/>
                <a:ea typeface="MS Mincho"/>
                <a:cs typeface="Times-Roman"/>
              </a:rPr>
              <a:t> </a:t>
            </a:r>
            <a:endParaRPr lang="hr-HR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dirty="0">
                <a:latin typeface="Times-Roman"/>
                <a:ea typeface="MS Mincho"/>
                <a:cs typeface="Times-Roman"/>
              </a:rPr>
              <a:t>Napon el. struje ovisi o veličini (jakosti) el. struje </a:t>
            </a:r>
            <a:r>
              <a:rPr lang="hr-HR" sz="2000" b="1" dirty="0">
                <a:latin typeface="Times-Roman"/>
                <a:ea typeface="MS Mincho"/>
                <a:cs typeface="Times-Roman"/>
              </a:rPr>
              <a:t>(I)</a:t>
            </a:r>
            <a:r>
              <a:rPr lang="hr-HR" dirty="0">
                <a:latin typeface="Times-Roman"/>
                <a:ea typeface="MS Mincho"/>
                <a:cs typeface="Times-Roman"/>
              </a:rPr>
              <a:t> i o </a:t>
            </a:r>
            <a:endParaRPr lang="hr-HR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dirty="0">
                <a:latin typeface="Times-Roman"/>
                <a:ea typeface="MS Mincho"/>
                <a:cs typeface="Times-Roman"/>
              </a:rPr>
              <a:t>el. otporu </a:t>
            </a:r>
            <a:r>
              <a:rPr lang="hr-HR" sz="2000" b="1" dirty="0">
                <a:latin typeface="Times-Roman"/>
                <a:ea typeface="MS Mincho"/>
                <a:cs typeface="Times-Roman"/>
              </a:rPr>
              <a:t>(R) </a:t>
            </a:r>
            <a:r>
              <a:rPr lang="hr-HR" dirty="0">
                <a:latin typeface="Times-Roman"/>
                <a:ea typeface="MS Mincho"/>
                <a:cs typeface="Times-Roman"/>
              </a:rPr>
              <a:t>koji pruža vodič </a:t>
            </a:r>
            <a:endParaRPr lang="hr-HR" sz="11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8100" y="3430905"/>
            <a:ext cx="84223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MS Mincho"/>
              </a:rPr>
              <a:t>Napon od 1V imamo kada vodičem prolazi </a:t>
            </a:r>
            <a:r>
              <a:rPr lang="hr-HR" sz="2000" dirty="0" smtClean="0">
                <a:latin typeface="Times New Roman" panose="02020603050405020304" pitchFamily="18" charset="0"/>
                <a:ea typeface="MS Mincho"/>
              </a:rPr>
              <a:t>struja </a:t>
            </a:r>
            <a:r>
              <a:rPr lang="hr-HR" sz="2000" dirty="0">
                <a:latin typeface="Times New Roman" panose="02020603050405020304" pitchFamily="18" charset="0"/>
                <a:ea typeface="MS Mincho"/>
              </a:rPr>
              <a:t>od 1A uz otpor od 1</a:t>
            </a:r>
            <a:r>
              <a:rPr lang="hr-HR" sz="2000" dirty="0">
                <a:latin typeface="Symbol" panose="05050102010706020507" pitchFamily="18" charset="2"/>
                <a:ea typeface="MS Mincho"/>
              </a:rPr>
              <a:t>W</a:t>
            </a:r>
            <a:r>
              <a:rPr lang="hr-HR" sz="2000" dirty="0">
                <a:latin typeface="Times New Roman" panose="02020603050405020304" pitchFamily="18" charset="0"/>
                <a:ea typeface="MS Mincho"/>
              </a:rPr>
              <a:t>.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900" dirty="0">
                <a:latin typeface="Times New Roman" panose="02020603050405020304" pitchFamily="18" charset="0"/>
                <a:ea typeface="MS Mincho"/>
              </a:rPr>
              <a:t> 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MS Mincho"/>
              </a:rPr>
              <a:t>Uređaj za mjerenje EL. NAPONA je </a:t>
            </a:r>
            <a:r>
              <a:rPr lang="hr-HR" b="1" dirty="0">
                <a:latin typeface="Times New Roman" panose="02020603050405020304" pitchFamily="18" charset="0"/>
                <a:ea typeface="MS Mincho"/>
              </a:rPr>
              <a:t>VOLTMETAR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ea typeface="MS Mincho"/>
              </a:rPr>
              <a:t>i 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mora se uvijek spajati paralelno sa trošilom</a:t>
            </a:r>
            <a:endParaRPr lang="hr-HR" sz="14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110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129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66775" algn="l"/>
              </a:tabLst>
            </a:pPr>
            <a:r>
              <a:rPr lang="hr-HR" sz="2200" b="1" dirty="0">
                <a:solidFill>
                  <a:srgbClr val="984806"/>
                </a:solidFill>
                <a:latin typeface="Times New Roman" panose="02020603050405020304" pitchFamily="18" charset="0"/>
                <a:ea typeface="MS Mincho"/>
              </a:rPr>
              <a:t>OHMOV ZAKON</a:t>
            </a:r>
            <a:endParaRPr lang="hr-HR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Ohmov zakon</a:t>
            </a:r>
            <a:r>
              <a:rPr lang="hr-HR" sz="2800" dirty="0">
                <a:latin typeface="Times New Roman" panose="02020603050405020304" pitchFamily="18" charset="0"/>
                <a:ea typeface="MS Mincho"/>
              </a:rPr>
              <a:t> -  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Elektri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č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na struja koja prolazi metalnim vodi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č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em razmjerna je naponu na krajevima vodi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č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a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, 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a obrnuto razmjerna otporu vodi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č</a:t>
            </a:r>
            <a:r>
              <a:rPr lang="pl-PL" sz="2800" dirty="0">
                <a:latin typeface="Times-Roman"/>
                <a:ea typeface="MS Mincho"/>
                <a:cs typeface="Times-Roman"/>
              </a:rPr>
              <a:t>a</a:t>
            </a:r>
            <a:r>
              <a:rPr lang="hr-HR" sz="2800" dirty="0">
                <a:latin typeface="Times-Roman"/>
                <a:ea typeface="MS Mincho"/>
                <a:cs typeface="Times-Roman"/>
              </a:rPr>
              <a:t>.</a:t>
            </a:r>
            <a:endParaRPr lang="hr-HR" sz="28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074316"/>
              </p:ext>
            </p:extLst>
          </p:nvPr>
        </p:nvGraphicFramePr>
        <p:xfrm>
          <a:off x="1259632" y="2533934"/>
          <a:ext cx="12382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Jednadžba" r:id="rId3" imgW="419040" imgH="393480" progId="Equation.3">
                  <p:embed/>
                </p:oleObj>
              </mc:Choice>
              <mc:Fallback>
                <p:oleObj name="Jednadžba" r:id="rId3" imgW="4190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33934"/>
                        <a:ext cx="1238250" cy="11525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553333"/>
              </p:ext>
            </p:extLst>
          </p:nvPr>
        </p:nvGraphicFramePr>
        <p:xfrm>
          <a:off x="3221546" y="2532346"/>
          <a:ext cx="13144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Jednadžba" r:id="rId5" imgW="444240" imgH="393480" progId="Equation.3">
                  <p:embed/>
                </p:oleObj>
              </mc:Choice>
              <mc:Fallback>
                <p:oleObj name="Jednadžba" r:id="rId5" imgW="4442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546" y="2532346"/>
                        <a:ext cx="131445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702748"/>
              </p:ext>
            </p:extLst>
          </p:nvPr>
        </p:nvGraphicFramePr>
        <p:xfrm>
          <a:off x="5148064" y="2811745"/>
          <a:ext cx="112553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Jednadžba" r:id="rId7" imgW="380880" imgH="203040" progId="Equation.3">
                  <p:embed/>
                </p:oleObj>
              </mc:Choice>
              <mc:Fallback>
                <p:oleObj name="Jednadžba" r:id="rId7" imgW="380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811745"/>
                        <a:ext cx="112553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8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88640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3200" b="1" dirty="0">
                <a:latin typeface="Times New Roman" panose="02020603050405020304" pitchFamily="18" charset="0"/>
                <a:ea typeface="MS Mincho"/>
              </a:rPr>
              <a:t>ZAKON OTPORA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1400" dirty="0">
                <a:latin typeface="Times New Roman" panose="02020603050405020304" pitchFamily="18" charset="0"/>
                <a:ea typeface="MS Mincho"/>
              </a:rPr>
              <a:t> </a:t>
            </a:r>
          </a:p>
          <a:p>
            <a: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ZAKON OTPORA: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 EL. OTPOR KOJI PRUŽA VODIČ PROLASKU EL. STRUJE OVISI O EL. OTPORNOSTI MATERIJALA, DULJINI VODIČA I POVRŠINI POPREČNOG PRESJEKA VODIČA</a:t>
            </a:r>
            <a:endParaRPr lang="hr-HR" dirty="0"/>
          </a:p>
        </p:txBody>
      </p:sp>
      <p:grpSp>
        <p:nvGrpSpPr>
          <p:cNvPr id="5" name="Grupa 4"/>
          <p:cNvGrpSpPr/>
          <p:nvPr/>
        </p:nvGrpSpPr>
        <p:grpSpPr>
          <a:xfrm>
            <a:off x="498277" y="1590874"/>
            <a:ext cx="2509837" cy="2239963"/>
            <a:chOff x="498277" y="1590874"/>
            <a:chExt cx="2509837" cy="2239963"/>
          </a:xfrm>
        </p:grpSpPr>
        <p:graphicFrame>
          <p:nvGraphicFramePr>
            <p:cNvPr id="3" name="Obj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5212367"/>
                </p:ext>
              </p:extLst>
            </p:nvPr>
          </p:nvGraphicFramePr>
          <p:xfrm>
            <a:off x="498277" y="1590874"/>
            <a:ext cx="2509837" cy="2239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r:id="rId4" imgW="761760" imgH="685800" progId="">
                    <p:embed/>
                  </p:oleObj>
                </mc:Choice>
                <mc:Fallback>
                  <p:oleObj r:id="rId4" imgW="761760" imgH="6858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277" y="1590874"/>
                          <a:ext cx="2509837" cy="2239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k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3398117"/>
                </p:ext>
              </p:extLst>
            </p:nvPr>
          </p:nvGraphicFramePr>
          <p:xfrm>
            <a:off x="1753195" y="2398177"/>
            <a:ext cx="742950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name="CorelDRAW" r:id="rId6" imgW="244740" imgH="281797" progId="CorelDRAW.Graphic.9">
                    <p:embed/>
                  </p:oleObj>
                </mc:Choice>
                <mc:Fallback>
                  <p:oleObj name="CorelDRAW" r:id="rId6" imgW="244740" imgH="281797" progId="CorelDRAW.Graphic.9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3195" y="2398177"/>
                          <a:ext cx="742950" cy="823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350704" y="1708967"/>
            <a:ext cx="4965712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hr-HR" altLang="sr-Latn-R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anose="05050102010706020507" pitchFamily="18" charset="2"/>
              </a:rPr>
              <a:t>r</a:t>
            </a: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– </a:t>
            </a: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električna otpornost </a:t>
            </a: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materijala od kojeg je napravljen vodič [          ]</a:t>
            </a:r>
            <a:endParaRPr kumimoji="0" lang="sr-Latn-RS" altLang="sr-Latn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289133"/>
              </p:ext>
            </p:extLst>
          </p:nvPr>
        </p:nvGraphicFramePr>
        <p:xfrm>
          <a:off x="7020272" y="2095762"/>
          <a:ext cx="733127" cy="60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Jednadžba" r:id="rId8" imgW="507960" imgH="419040" progId="Equation.3">
                  <p:embed/>
                </p:oleObj>
              </mc:Choice>
              <mc:Fallback>
                <p:oleObj name="Jednadžba" r:id="rId8" imgW="507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20272" y="2095762"/>
                        <a:ext cx="733127" cy="60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ravokutnik 8"/>
          <p:cNvSpPr/>
          <p:nvPr/>
        </p:nvSpPr>
        <p:spPr>
          <a:xfrm>
            <a:off x="3672847" y="2810133"/>
            <a:ext cx="2573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sz="3600" i="1" dirty="0" smtClean="0">
                <a:solidFill>
                  <a:srgbClr val="FF0000"/>
                </a:solidFill>
                <a:latin typeface="Brush Script MT" panose="03060802040406070304" pitchFamily="66" charset="0"/>
                <a:ea typeface="MS Mincho"/>
                <a:cs typeface="Times New Roman" panose="02020603050405020304" pitchFamily="18" charset="0"/>
              </a:rPr>
              <a:t>l</a:t>
            </a:r>
            <a:r>
              <a:rPr lang="hr-HR" sz="2000" dirty="0" smtClean="0">
                <a:solidFill>
                  <a:srgbClr val="FF0000"/>
                </a:solidFill>
                <a:latin typeface="Brush Script MT" panose="03060802040406070304" pitchFamily="66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–</a:t>
            </a:r>
            <a:r>
              <a:rPr lang="hr-HR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duljina vodiča [1m]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563888" y="3369907"/>
            <a:ext cx="420018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 </a:t>
            </a: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– površina poprečnog presjeka vodiča [1 mm</a:t>
            </a:r>
            <a:r>
              <a:rPr kumimoji="0" lang="hr-HR" altLang="ja-JP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</a:t>
            </a:r>
            <a:endParaRPr kumimoji="0" lang="hr-HR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koristi se mm</a:t>
            </a:r>
            <a:r>
              <a:rPr kumimoji="0" lang="hr-HR" altLang="ja-JP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zbog malog presjeka vodiča </a:t>
            </a:r>
            <a:endParaRPr kumimoji="0" lang="hr-HR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517196"/>
              </p:ext>
            </p:extLst>
          </p:nvPr>
        </p:nvGraphicFramePr>
        <p:xfrm>
          <a:off x="4537416" y="4011301"/>
          <a:ext cx="1296144" cy="50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Jednadžba" r:id="rId10" imgW="520474" imgH="203112" progId="Equation.3">
                  <p:embed/>
                </p:oleObj>
              </mc:Choice>
              <mc:Fallback>
                <p:oleObj name="Jednadžba" r:id="rId10" imgW="520474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416" y="4011301"/>
                        <a:ext cx="1296144" cy="50117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202660" y="4048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kumimoji="0" lang="hr-HR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MS Mincho"/>
                <a:cs typeface="Times New Roman" panose="02020603050405020304" pitchFamily="18" charset="0"/>
              </a:rPr>
              <a:t>p</a:t>
            </a:r>
            <a:r>
              <a:rPr kumimoji="0" lang="hr-HR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je 3,14</a:t>
            </a: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67385"/>
              </p:ext>
            </p:extLst>
          </p:nvPr>
        </p:nvGraphicFramePr>
        <p:xfrm>
          <a:off x="498277" y="4490426"/>
          <a:ext cx="10588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Jednadžba" r:id="rId12" imgW="495000" imgH="419040" progId="Equation.3">
                  <p:embed/>
                </p:oleObj>
              </mc:Choice>
              <mc:Fallback>
                <p:oleObj name="Jednadžba" r:id="rId12" imgW="495000" imgH="419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77" y="4490426"/>
                        <a:ext cx="10588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38556"/>
              </p:ext>
            </p:extLst>
          </p:nvPr>
        </p:nvGraphicFramePr>
        <p:xfrm>
          <a:off x="1796168" y="4417143"/>
          <a:ext cx="11715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Jednadžba" r:id="rId14" imgW="571320" imgH="393480" progId="Equation.3">
                  <p:embed/>
                </p:oleObj>
              </mc:Choice>
              <mc:Fallback>
                <p:oleObj name="Jednadžba" r:id="rId14" imgW="5713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168" y="4417143"/>
                        <a:ext cx="11715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48128"/>
              </p:ext>
            </p:extLst>
          </p:nvPr>
        </p:nvGraphicFramePr>
        <p:xfrm>
          <a:off x="3232250" y="4578073"/>
          <a:ext cx="11430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Jednadžba" r:id="rId16" imgW="533160" imgH="393480" progId="Equation.3">
                  <p:embed/>
                </p:oleObj>
              </mc:Choice>
              <mc:Fallback>
                <p:oleObj name="Jednadžba" r:id="rId16" imgW="53316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250" y="4578073"/>
                        <a:ext cx="11430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498277" y="55949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ELEKTRIČNA </a:t>
            </a: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OTPORNOST </a:t>
            </a:r>
            <a:r>
              <a:rPr kumimoji="0" lang="hr-HR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BAKRA</a:t>
            </a:r>
            <a:endParaRPr kumimoji="0" lang="hr-HR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MS Mincho" charset="-128"/>
                <a:cs typeface="Times New Roman" panose="02020603050405020304" pitchFamily="18" charset="0"/>
              </a:rPr>
              <a:t>r</a:t>
            </a:r>
            <a:r>
              <a:rPr kumimoji="0" lang="hr-HR" altLang="ja-JP" sz="2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RO_Amerigo-Normal"/>
                <a:ea typeface="MS Mincho" charset="-128"/>
                <a:cs typeface="Times New Roman" panose="02020603050405020304" pitchFamily="18" charset="0"/>
              </a:rPr>
              <a:t>Cu</a:t>
            </a:r>
            <a:r>
              <a:rPr kumimoji="0" lang="hr-HR" altLang="ja-JP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O_Amerigo-Normal"/>
                <a:ea typeface="MS Mincho" charset="-128"/>
                <a:cs typeface="Times New Roman" panose="02020603050405020304" pitchFamily="18" charset="0"/>
              </a:rPr>
              <a:t> = 0,017 </a:t>
            </a: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441"/>
              </p:ext>
            </p:extLst>
          </p:nvPr>
        </p:nvGraphicFramePr>
        <p:xfrm>
          <a:off x="2872747" y="5678625"/>
          <a:ext cx="8001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Jednadžba" r:id="rId18" imgW="469900" imgH="419100" progId="Equation.3">
                  <p:embed/>
                </p:oleObj>
              </mc:Choice>
              <mc:Fallback>
                <p:oleObj name="Jednadžba" r:id="rId18" imgW="469900" imgH="419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747" y="5678625"/>
                        <a:ext cx="8001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498277" y="67665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7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1560" y="980728"/>
            <a:ext cx="800764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Elektroliti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su tekućine koje provode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električnu struju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Učinci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električne struje su: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1. toplinski učinak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2. svjetlosni učinak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3. magnetski učinak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kemijski učinak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69269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Kada kroz vodič prolazi električna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struja tada se i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samo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tada stvara oko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vodiča elektromagnetsko polje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Elektromagnet je vodič (zavojnica)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koji ima magnetska svojstva kada i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samo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kada njime prolazi električna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struja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90872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Magnetsko polje je prostor oko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vodiča i ima dva dijela: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1. sjeverni magnetski pol (N)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2. južni magnetski pol (S)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Istoimeni se magnetski polovi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odbijaju ( S i S, N i N)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Raznoimeni se magnetski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polovi privlače (S i N, </a:t>
            </a:r>
            <a:r>
              <a:rPr kumimoji="0" lang="hr-HR" altLang="ja-JP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i S)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281578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495300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Imamo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dvije vrste električne struje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Istosmjerna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elektroni se gibaju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samo u jednom smjeru (simbol: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=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)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Izmjenična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elektroni se gibaju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hr-HR" altLang="ja-JP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naizmjenice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u oba smjera (simbol:    )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7092280" y="4077072"/>
          <a:ext cx="381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orelDRAW" r:id="rId3" imgW="762840" imgH="473040" progId="CorelDRAW.Graphic.9">
                  <p:embed/>
                </p:oleObj>
              </mc:Choice>
              <mc:Fallback>
                <p:oleObj name="CorelDRAW" r:id="rId3" imgW="762840" imgH="473040" progId="CorelDRAW.Graphic.9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077072"/>
                        <a:ext cx="381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71244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ELEKTROMAGNETSKA INDUKCIJA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Elektromagnetska indukcija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je pojava kada se gibanjem magneta u ili oko zavojnice u zavojnici potiču (pobuđuju) slobodni elektroni na gibanje,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odnosno na krajevima vodiča stvara se  (inducira) napon. 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Taj napon nazivamo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inducirani napon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92846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Ako se mijenja smjer gibanja magneta u zavojnici nastaje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izmjenična struja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Kada kroz vodič prolazi električna struja tada se i samo tada stvara oko vodiča </a:t>
            </a:r>
            <a:r>
              <a:rPr kumimoji="0" lang="hr-HR" altLang="ja-JP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elektromagnetsko polje</a:t>
            </a:r>
            <a:r>
              <a:rPr kumimoji="0" lang="hr-HR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hr-HR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323528" y="116632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sz="2800" b="1" dirty="0">
                <a:latin typeface="Times-Roman"/>
                <a:ea typeface="MS Mincho"/>
                <a:cs typeface="Times-Roman"/>
              </a:rPr>
              <a:t>ELEKTRIČNI NABOJ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latin typeface="Times-Roman"/>
                <a:ea typeface="MS Mincho"/>
                <a:cs typeface="Times-Roman"/>
              </a:rPr>
              <a:t>OZNAKA: </a:t>
            </a:r>
            <a:r>
              <a:rPr lang="hr-HR" sz="3200" dirty="0">
                <a:latin typeface="Times-Roman"/>
                <a:ea typeface="MS Mincho"/>
                <a:cs typeface="Times-Roman"/>
              </a:rPr>
              <a:t>Q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hr-HR" cap="all" dirty="0">
                <a:latin typeface="Times-Roman"/>
                <a:ea typeface="MS Mincho"/>
                <a:cs typeface="Times-Roman"/>
              </a:rPr>
              <a:t>OSNOVNA MJERNA Jedinica</a:t>
            </a:r>
            <a:r>
              <a:rPr lang="hr-HR" dirty="0">
                <a:latin typeface="Times-Roman"/>
                <a:ea typeface="MS Mincho"/>
                <a:cs typeface="Times-Roman"/>
              </a:rPr>
              <a:t>: </a:t>
            </a:r>
            <a:r>
              <a:rPr lang="hr-HR" sz="2800" b="1" dirty="0">
                <a:latin typeface="Times-Roman"/>
                <a:ea typeface="MS Mincho"/>
                <a:cs typeface="Times-Roman"/>
              </a:rPr>
              <a:t>[1C]</a:t>
            </a:r>
            <a:r>
              <a:rPr lang="hr-HR" dirty="0">
                <a:latin typeface="Times-Roman"/>
                <a:ea typeface="MS Mincho"/>
                <a:cs typeface="Times-Roman"/>
              </a:rPr>
              <a:t> (</a:t>
            </a:r>
            <a:r>
              <a:rPr lang="hr-HR" b="1" dirty="0">
                <a:latin typeface="Times-Bold"/>
                <a:ea typeface="MS Mincho"/>
                <a:cs typeface="Times-Bold"/>
              </a:rPr>
              <a:t>kulon )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2124075" algn="l"/>
              </a:tabLst>
            </a:pPr>
            <a:r>
              <a:rPr lang="hr-HR" sz="1600" dirty="0">
                <a:latin typeface="Times-Roman"/>
                <a:ea typeface="MS Mincho"/>
                <a:cs typeface="Times-Roman"/>
              </a:rPr>
              <a:t>FORMULA: </a:t>
            </a:r>
            <a:r>
              <a:rPr lang="hr-HR" sz="3200" dirty="0">
                <a:latin typeface="Times-Roman"/>
                <a:ea typeface="MS Mincho"/>
                <a:cs typeface="Times-Roman"/>
              </a:rPr>
              <a:t>Q = </a:t>
            </a:r>
            <a:r>
              <a:rPr lang="hr-HR" sz="3200" dirty="0" err="1">
                <a:latin typeface="Times-Roman"/>
                <a:ea typeface="MS Mincho"/>
                <a:cs typeface="Times-Roman"/>
              </a:rPr>
              <a:t>It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2398911"/>
            <a:ext cx="57116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pl-PL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Roman"/>
              </a:rPr>
              <a:t>Naboj od 1C imamo kada kroz vodič prođe električna struja od 1A </a:t>
            </a:r>
            <a:endParaRPr kumimoji="0" lang="hr-HR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pl-PL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Roman"/>
              </a:rPr>
              <a:t>u vremenu od 1s.</a:t>
            </a:r>
            <a:endParaRPr kumimoji="0" lang="hr-HR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pl-PL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Roman"/>
              </a:rPr>
              <a:t>Količina el. naboja se mjeri ELEKTROSKOPOM</a:t>
            </a:r>
            <a:endParaRPr kumimoji="0" lang="hr-HR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Roman"/>
              </a:rPr>
              <a:t>Dvije vrste naboja: </a:t>
            </a:r>
            <a:r>
              <a:rPr kumimoji="0" lang="sv-SE" altLang="sr-Latn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Bold"/>
              </a:rPr>
              <a:t>pozitivan </a:t>
            </a: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CMR10"/>
              </a:rPr>
              <a:t>(+) (  proton </a:t>
            </a:r>
            <a:r>
              <a:rPr kumimoji="0" lang="sv-SE" altLang="sr-Latn-R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CMR10"/>
              </a:rPr>
              <a:t>p</a:t>
            </a:r>
            <a:r>
              <a:rPr kumimoji="0" lang="hr-HR" altLang="sr-Latn-R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CMR10"/>
              </a:rPr>
              <a:t>)</a:t>
            </a:r>
            <a:endParaRPr kumimoji="0" lang="sv-SE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67944" y="2899776"/>
            <a:ext cx="27142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CMR10"/>
              </a:rPr>
              <a:t>  </a:t>
            </a: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/>
                <a:cs typeface="Times-Roman"/>
              </a:rPr>
              <a:t> </a:t>
            </a:r>
            <a:endParaRPr kumimoji="0" lang="sv-SE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Mincho"/>
              <a:cs typeface="Times-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Times-Roman"/>
              </a:rPr>
              <a:t>i </a:t>
            </a:r>
            <a:r>
              <a:rPr kumimoji="0" lang="sv-SE" altLang="sr-Latn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Times-Bold"/>
              </a:rPr>
              <a:t>negativan </a:t>
            </a: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CMR10"/>
              </a:rPr>
              <a:t>(</a:t>
            </a:r>
            <a:r>
              <a:rPr kumimoji="0" lang="en-US" altLang="sr-Latn-R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CMSY10"/>
              </a:rPr>
              <a:t>−</a:t>
            </a:r>
            <a:r>
              <a:rPr kumimoji="0" lang="sv-SE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CMR10"/>
              </a:rPr>
              <a:t>) ( elektron </a:t>
            </a:r>
            <a:r>
              <a:rPr kumimoji="0" lang="sv-SE" altLang="sr-Latn-R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CMR10"/>
              </a:rPr>
              <a:t>e</a:t>
            </a:r>
            <a:r>
              <a:rPr kumimoji="0" lang="hr-HR" altLang="sr-Latn-R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/>
                <a:cs typeface="CMR10"/>
              </a:rPr>
              <a:t>)</a:t>
            </a:r>
            <a:endParaRPr kumimoji="0" lang="sv-SE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23528" y="3484551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dirty="0">
                <a:latin typeface="Times-Roman"/>
                <a:ea typeface="MS Mincho"/>
                <a:cs typeface="Times-Roman"/>
              </a:rPr>
              <a:t>Kada tijelo ima višak elektrona kažemo da je </a:t>
            </a:r>
            <a:r>
              <a:rPr lang="hr-HR" b="1" dirty="0">
                <a:latin typeface="Times-Bold"/>
                <a:ea typeface="MS Mincho"/>
                <a:cs typeface="Times-Bold"/>
              </a:rPr>
              <a:t>negativno </a:t>
            </a:r>
            <a:r>
              <a:rPr lang="hr-HR" b="1" dirty="0" smtClean="0">
                <a:latin typeface="Times-Bold"/>
                <a:ea typeface="MS Mincho"/>
                <a:cs typeface="Times-Bold"/>
              </a:rPr>
              <a:t>nabijeno</a:t>
            </a:r>
            <a:r>
              <a:rPr lang="hr-HR" dirty="0">
                <a:latin typeface="Times-Roman"/>
                <a:ea typeface="MS Mincho"/>
                <a:cs typeface="Times-Roman"/>
              </a:rPr>
              <a:t>, a kada ima manjak elektrona kažemo da je </a:t>
            </a:r>
            <a:r>
              <a:rPr lang="hr-HR" b="1" dirty="0" smtClean="0">
                <a:latin typeface="Times-Bold"/>
                <a:ea typeface="MS Mincho"/>
                <a:cs typeface="Times-Bold"/>
              </a:rPr>
              <a:t>pozitivno </a:t>
            </a:r>
            <a:r>
              <a:rPr lang="hr-HR" b="1" dirty="0">
                <a:latin typeface="Times-Bold"/>
                <a:ea typeface="MS Mincho"/>
                <a:cs typeface="Times-Bold"/>
              </a:rPr>
              <a:t>nabijeno</a:t>
            </a:r>
            <a:r>
              <a:rPr lang="hr-HR" dirty="0">
                <a:latin typeface="Times-Roman"/>
                <a:ea typeface="MS Mincho"/>
                <a:cs typeface="Times-Roman"/>
              </a:rPr>
              <a:t>.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346138" y="4069326"/>
            <a:ext cx="8114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Times-Roman"/>
                <a:ea typeface="MS Mincho"/>
                <a:cs typeface="Times-Roman"/>
              </a:rPr>
              <a:t>Električki  neutralno tijelo  ima  jednak broj elektrona i protona.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161764" y="4452686"/>
            <a:ext cx="8730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dirty="0">
                <a:latin typeface="Times-Roman"/>
                <a:ea typeface="MS Mincho"/>
                <a:cs typeface="Times-Roman"/>
              </a:rPr>
              <a:t>Električna sila je sila koja djeluje između čestica tijela.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dirty="0">
                <a:latin typeface="Times-Roman"/>
                <a:ea typeface="MS Mincho"/>
                <a:cs typeface="Times-Roman"/>
              </a:rPr>
              <a:t>Vrste:  1. privlačna -- raznoimeni naboji (+ i -) 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r>
              <a:rPr lang="hr-HR" dirty="0">
                <a:latin typeface="Times-Roman"/>
                <a:ea typeface="MS Mincho"/>
                <a:cs typeface="Times-Roman"/>
              </a:rPr>
              <a:t>2. odbojna -- istoimeni naboji (+ i + ili – i - )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61763" y="5358392"/>
            <a:ext cx="8298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dirty="0">
                <a:latin typeface="Times-Roman"/>
                <a:ea typeface="MS Mincho"/>
                <a:cs typeface="Times-Roman"/>
              </a:rPr>
              <a:t>Nositelji električne struje u metalima su </a:t>
            </a:r>
            <a:r>
              <a:rPr lang="hr-HR" b="1" dirty="0">
                <a:latin typeface="Times-Bold"/>
                <a:ea typeface="MS Mincho"/>
                <a:cs typeface="Times-Bold"/>
              </a:rPr>
              <a:t>slobodni elektroni</a:t>
            </a:r>
            <a:r>
              <a:rPr lang="hr-HR" dirty="0">
                <a:latin typeface="Times-Roman"/>
                <a:ea typeface="MS Mincho"/>
                <a:cs typeface="Times-Roman"/>
              </a:rPr>
              <a:t>, 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r>
              <a:rPr lang="hr-HR" dirty="0">
                <a:latin typeface="Times-Roman"/>
                <a:ea typeface="MS Mincho"/>
                <a:cs typeface="Times-Roman"/>
              </a:rPr>
              <a:t>u tekućinama </a:t>
            </a:r>
            <a:r>
              <a:rPr lang="hr-HR" b="1" dirty="0">
                <a:latin typeface="Times-Bold"/>
                <a:ea typeface="MS Mincho"/>
                <a:cs typeface="Times-Bold"/>
              </a:rPr>
              <a:t>ioni</a:t>
            </a:r>
            <a:r>
              <a:rPr lang="hr-HR" dirty="0">
                <a:latin typeface="Times-Roman"/>
                <a:ea typeface="MS Mincho"/>
                <a:cs typeface="Times-Roman"/>
              </a:rPr>
              <a:t>, a u </a:t>
            </a:r>
            <a:r>
              <a:rPr lang="pl-PL" dirty="0">
                <a:latin typeface="Times-Roman"/>
                <a:ea typeface="MS Mincho"/>
                <a:cs typeface="Times-Roman"/>
              </a:rPr>
              <a:t>plinovima </a:t>
            </a:r>
            <a:r>
              <a:rPr lang="pl-PL" b="1" dirty="0">
                <a:latin typeface="Times-Bold"/>
                <a:ea typeface="MS Mincho"/>
                <a:cs typeface="Times-Bold"/>
              </a:rPr>
              <a:t>ioni </a:t>
            </a:r>
            <a:r>
              <a:rPr lang="en-US" b="1" dirty="0" err="1">
                <a:latin typeface="Times-Bold"/>
                <a:ea typeface="MS Mincho"/>
                <a:cs typeface="Times-Bold"/>
              </a:rPr>
              <a:t>i</a:t>
            </a:r>
            <a:r>
              <a:rPr lang="en-US" b="1" dirty="0">
                <a:latin typeface="Times-Bold"/>
                <a:ea typeface="MS Mincho"/>
                <a:cs typeface="Times-Bold"/>
              </a:rPr>
              <a:t> </a:t>
            </a:r>
            <a:r>
              <a:rPr lang="en-US" b="1" dirty="0" err="1">
                <a:latin typeface="Times-Bold"/>
                <a:ea typeface="MS Mincho"/>
                <a:cs typeface="Times-Bold"/>
              </a:rPr>
              <a:t>elektroni</a:t>
            </a:r>
            <a:r>
              <a:rPr lang="en-US" dirty="0">
                <a:latin typeface="Times-Roman"/>
                <a:ea typeface="MS Mincho"/>
                <a:cs typeface="Times-Roman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37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6422" y="188640"/>
            <a:ext cx="857802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000" b="1" dirty="0">
                <a:latin typeface="Times New Roman" panose="02020603050405020304" pitchFamily="18" charset="0"/>
                <a:ea typeface="MS Mincho"/>
              </a:rPr>
              <a:t>ELEKTRIČNA STRUJA </a:t>
            </a:r>
            <a:r>
              <a:rPr lang="hr-HR" b="1" dirty="0">
                <a:latin typeface="Times New Roman" panose="02020603050405020304" pitchFamily="18" charset="0"/>
                <a:ea typeface="MS Mincho"/>
              </a:rPr>
              <a:t>(JAKOST ELEKTRIČNE STRUJE)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866775" algn="l"/>
              </a:tabLst>
            </a:pPr>
            <a:r>
              <a:rPr lang="hr-HR" sz="1400" dirty="0">
                <a:latin typeface="Times New Roman" panose="02020603050405020304" pitchFamily="18" charset="0"/>
                <a:ea typeface="MS Mincho"/>
              </a:rPr>
              <a:t>	</a:t>
            </a:r>
          </a:p>
          <a:p>
            <a:pPr>
              <a:spcAft>
                <a:spcPts val="0"/>
              </a:spcAft>
            </a:pPr>
            <a:r>
              <a:rPr lang="hr-HR" b="1" i="1" dirty="0">
                <a:latin typeface="Times New Roman" panose="02020603050405020304" pitchFamily="18" charset="0"/>
                <a:ea typeface="MS Mincho"/>
              </a:rPr>
              <a:t>Električna struja je usmjereno gibanje slobodnih 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b="1" i="1" dirty="0">
                <a:latin typeface="Times New Roman" panose="02020603050405020304" pitchFamily="18" charset="0"/>
                <a:ea typeface="MS Mincho"/>
              </a:rPr>
              <a:t>elektrona.</a:t>
            </a:r>
            <a:endParaRPr lang="hr-HR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MS Mincho"/>
              </a:rPr>
              <a:t>Električna struja je usmjereno gibanje električnih naboja. </a:t>
            </a:r>
            <a:endParaRPr lang="hr-HR" sz="14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925356"/>
              </p:ext>
            </p:extLst>
          </p:nvPr>
        </p:nvGraphicFramePr>
        <p:xfrm>
          <a:off x="189522" y="1672736"/>
          <a:ext cx="5246574" cy="84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CorelDRAW" r:id="rId3" imgW="2387293" imgH="408642" progId="CorelDRAW.Graphic.9">
                  <p:embed/>
                </p:oleObj>
              </mc:Choice>
              <mc:Fallback>
                <p:oleObj name="CorelDRAW" r:id="rId3" imgW="2387293" imgH="408642" progId="CorelDRAW.Graphic.9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22" y="1672736"/>
                        <a:ext cx="5246574" cy="842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287"/>
              </p:ext>
            </p:extLst>
          </p:nvPr>
        </p:nvGraphicFramePr>
        <p:xfrm>
          <a:off x="2342782" y="3060470"/>
          <a:ext cx="9461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Jednadžba" r:id="rId5" imgW="622030" imgH="393529" progId="Equation.3">
                  <p:embed/>
                </p:oleObj>
              </mc:Choice>
              <mc:Fallback>
                <p:oleObj name="Jednadžba" r:id="rId5" imgW="622030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782" y="3060470"/>
                        <a:ext cx="9461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71743"/>
              </p:ext>
            </p:extLst>
          </p:nvPr>
        </p:nvGraphicFramePr>
        <p:xfrm>
          <a:off x="3379419" y="3095395"/>
          <a:ext cx="1209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Jednadžba" r:id="rId7" imgW="1193800" imgH="393700" progId="Equation.3">
                  <p:embed/>
                </p:oleObj>
              </mc:Choice>
              <mc:Fallback>
                <p:oleObj name="Jednadžba" r:id="rId7" imgW="11938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419" y="3095395"/>
                        <a:ext cx="120967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619" y="24286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6619" y="28858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OZNAKA: </a:t>
            </a:r>
            <a:r>
              <a:rPr kumimoji="0" lang="hr-HR" altLang="ja-JP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I</a:t>
            </a:r>
            <a:endParaRPr kumimoji="0" lang="hr-HR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OSNOVNA MJERNA JEDINICA:</a:t>
            </a:r>
            <a:r>
              <a:rPr kumimoji="0" lang="hr-HR" altLang="ja-JP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 </a:t>
            </a:r>
            <a:endParaRPr kumimoji="0" lang="hr-HR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899095"/>
              </p:ext>
            </p:extLst>
          </p:nvPr>
        </p:nvGraphicFramePr>
        <p:xfrm>
          <a:off x="1981200" y="4037103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Jednadžba" r:id="rId9" imgW="1117600" imgH="419100" progId="Equation.3">
                  <p:embed/>
                </p:oleObj>
              </mc:Choice>
              <mc:Fallback>
                <p:oleObj name="Jednadžba" r:id="rId9" imgW="11176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7103"/>
                        <a:ext cx="1117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394915"/>
              </p:ext>
            </p:extLst>
          </p:nvPr>
        </p:nvGraphicFramePr>
        <p:xfrm>
          <a:off x="647700" y="3710078"/>
          <a:ext cx="7239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Jednadžba" r:id="rId11" imgW="406048" imgH="393359" progId="Equation.3">
                  <p:embed/>
                </p:oleObj>
              </mc:Choice>
              <mc:Fallback>
                <p:oleObj name="Jednadžba" r:id="rId11" imgW="406048" imgH="39335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710078"/>
                        <a:ext cx="7239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325287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37100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FORMULA:</a:t>
            </a:r>
            <a:endParaRPr kumimoji="0" lang="hr-HR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                </a:t>
            </a:r>
            <a:endParaRPr kumimoji="0" lang="hr-HR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371007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ja-JP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hr-HR" altLang="ja-JP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                    </a:t>
            </a:r>
            <a:endParaRPr kumimoji="0" lang="hr-HR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7094" y="4537759"/>
            <a:ext cx="8587354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MS Mincho"/>
              </a:rPr>
              <a:t>ELEKTRIČNA STRUJA IMA VELIČINU (JAKOST) OD </a:t>
            </a:r>
            <a:r>
              <a:rPr lang="hr-HR" sz="2800" b="1" i="1" dirty="0">
                <a:latin typeface="Times New Roman" panose="02020603050405020304" pitchFamily="18" charset="0"/>
                <a:ea typeface="MS Mincho"/>
              </a:rPr>
              <a:t>1A 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KADA </a:t>
            </a:r>
          </a:p>
          <a:p>
            <a:pPr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MS Mincho"/>
              </a:rPr>
              <a:t>VODIČEM U VREMENU OD </a:t>
            </a:r>
            <a:r>
              <a:rPr lang="hr-HR" sz="2800" b="1" i="1" dirty="0">
                <a:latin typeface="Times New Roman" panose="02020603050405020304" pitchFamily="18" charset="0"/>
                <a:ea typeface="MS Mincho"/>
              </a:rPr>
              <a:t>1s 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PROĐE ELEKTRIČNI NABOJ OD </a:t>
            </a:r>
            <a:r>
              <a:rPr lang="hr-HR" sz="2800" b="1" i="1" dirty="0">
                <a:latin typeface="Times New Roman" panose="02020603050405020304" pitchFamily="18" charset="0"/>
                <a:ea typeface="MS Mincho"/>
              </a:rPr>
              <a:t>1C.</a:t>
            </a:r>
            <a:r>
              <a:rPr lang="hr-HR" dirty="0">
                <a:latin typeface="Times New Roman" panose="02020603050405020304" pitchFamily="18" charset="0"/>
                <a:ea typeface="MS Mincho"/>
              </a:rPr>
              <a:t>	 </a:t>
            </a:r>
          </a:p>
          <a:p>
            <a:pPr>
              <a:spcAft>
                <a:spcPts val="0"/>
              </a:spcAft>
            </a:pPr>
            <a:r>
              <a:rPr lang="hr-HR" sz="1050" dirty="0">
                <a:latin typeface="Times New Roman" panose="02020603050405020304" pitchFamily="18" charset="0"/>
                <a:ea typeface="MS Mincho"/>
              </a:rPr>
              <a:t> 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MS Mincho"/>
              </a:rPr>
              <a:t>Uređaj za mjerenje (jakosti) el. struje je </a:t>
            </a:r>
            <a:r>
              <a:rPr lang="hr-HR" sz="2000" b="1" dirty="0">
                <a:latin typeface="Times New Roman" panose="02020603050405020304" pitchFamily="18" charset="0"/>
                <a:ea typeface="MS Mincho"/>
              </a:rPr>
              <a:t>AMPERMETAR</a:t>
            </a:r>
            <a:r>
              <a:rPr lang="hr-HR" sz="2000" dirty="0">
                <a:latin typeface="Times New Roman" panose="02020603050405020304" pitchFamily="18" charset="0"/>
                <a:ea typeface="MS Mincho"/>
              </a:rPr>
              <a:t> 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MS Mincho"/>
              </a:rPr>
              <a:t>i mora se uvijek spajati u seriju sa trošilom</a:t>
            </a:r>
            <a:endParaRPr lang="hr-HR" dirty="0"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7720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494</Words>
  <Application>Microsoft Office PowerPoint</Application>
  <PresentationFormat>Prikaz na zaslonu (4:3)</PresentationFormat>
  <Paragraphs>99</Paragraphs>
  <Slides>12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12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27" baseType="lpstr">
      <vt:lpstr>ＭＳ Ｐゴシック</vt:lpstr>
      <vt:lpstr>Arial</vt:lpstr>
      <vt:lpstr>Brush Script MT</vt:lpstr>
      <vt:lpstr>Calibri</vt:lpstr>
      <vt:lpstr>CMR10</vt:lpstr>
      <vt:lpstr>CMSY10</vt:lpstr>
      <vt:lpstr>CRO_Amerigo-Normal</vt:lpstr>
      <vt:lpstr>MS Mincho</vt:lpstr>
      <vt:lpstr>Symbol</vt:lpstr>
      <vt:lpstr>Times New Roman</vt:lpstr>
      <vt:lpstr>Times-Bold</vt:lpstr>
      <vt:lpstr>Times-Roman</vt:lpstr>
      <vt:lpstr>Office tema</vt:lpstr>
      <vt:lpstr>CorelDRAW</vt:lpstr>
      <vt:lpstr>Jednadžba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osmalesnica/022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fizika</dc:creator>
  <cp:lastModifiedBy>Zlatko Varošanec</cp:lastModifiedBy>
  <cp:revision>13</cp:revision>
  <dcterms:created xsi:type="dcterms:W3CDTF">2016-09-23T09:47:09Z</dcterms:created>
  <dcterms:modified xsi:type="dcterms:W3CDTF">2019-10-17T10:38:43Z</dcterms:modified>
</cp:coreProperties>
</file>